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Lst>
  <p:sldSz cy="5143500" cx="9144000"/>
  <p:notesSz cx="6858000" cy="9144000"/>
  <p:embeddedFontLst>
    <p:embeddedFont>
      <p:font typeface="Roboto"/>
      <p:regular r:id="rId121"/>
      <p:bold r:id="rId122"/>
      <p:italic r:id="rId123"/>
      <p:boldItalic r:id="rId124"/>
    </p:embeddedFont>
    <p:embeddedFont>
      <p:font typeface="Average"/>
      <p:regular r:id="rId125"/>
    </p:embeddedFont>
    <p:embeddedFont>
      <p:font typeface="Merriweather"/>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091C78-FB7C-4047-80EA-C01AC6CAB03E}">
  <a:tblStyle styleId="{97091C78-FB7C-4047-80EA-C01AC6CAB0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368ED8D-511D-4E32-9B09-FD020FBC666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Merriweather-boldItalic.fntdata"/><Relationship Id="rId128" Type="http://schemas.openxmlformats.org/officeDocument/2006/relationships/font" Target="fonts/Merriweather-italic.fntdata"/><Relationship Id="rId127" Type="http://schemas.openxmlformats.org/officeDocument/2006/relationships/font" Target="fonts/Merriweather-bold.fntdata"/><Relationship Id="rId126" Type="http://schemas.openxmlformats.org/officeDocument/2006/relationships/font" Target="fonts/Merriweather-regular.fntdata"/><Relationship Id="rId26" Type="http://schemas.openxmlformats.org/officeDocument/2006/relationships/slide" Target="slides/slide19.xml"/><Relationship Id="rId121" Type="http://schemas.openxmlformats.org/officeDocument/2006/relationships/font" Target="fonts/Roboto-regular.fntdata"/><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Average-regular.fntdata"/><Relationship Id="rId29" Type="http://schemas.openxmlformats.org/officeDocument/2006/relationships/slide" Target="slides/slide22.xml"/><Relationship Id="rId124" Type="http://schemas.openxmlformats.org/officeDocument/2006/relationships/font" Target="fonts/Roboto-boldItalic.fntdata"/><Relationship Id="rId123" Type="http://schemas.openxmlformats.org/officeDocument/2006/relationships/font" Target="fonts/Roboto-italic.fntdata"/><Relationship Id="rId122" Type="http://schemas.openxmlformats.org/officeDocument/2006/relationships/font" Target="fonts/Robo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679680c26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679680c26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the overall design changes from prior design</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da210e27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da210e27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da6607102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da6607102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d679680c26_9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d679680c26_9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d679680c26_9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d679680c26_9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ddddhissddddhisdd</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da1d44fe3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da1d44fe3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da1d44fe3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da1d44fe3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d7920816f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d7920816f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d679680c26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d679680c26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da6607102f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da6607102f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d679680c26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d679680c26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b1fe06de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b1fe06de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Increased ground clearance with rear chassis</a:t>
            </a:r>
            <a:endParaRPr/>
          </a:p>
          <a:p>
            <a:pPr indent="0" lvl="0" marL="0" rtl="0" algn="l">
              <a:spcBef>
                <a:spcPts val="0"/>
              </a:spcBef>
              <a:spcAft>
                <a:spcPts val="0"/>
              </a:spcAft>
              <a:buNone/>
            </a:pPr>
            <a:r>
              <a:rPr lang="en"/>
              <a:t>Added Front suspension Mounting points</a:t>
            </a:r>
            <a:endParaRPr/>
          </a:p>
          <a:p>
            <a:pPr indent="0" lvl="0" marL="0" rtl="0" algn="l">
              <a:spcBef>
                <a:spcPts val="0"/>
              </a:spcBef>
              <a:spcAft>
                <a:spcPts val="0"/>
              </a:spcAft>
              <a:buNone/>
            </a:pPr>
            <a:r>
              <a:rPr lang="en"/>
              <a:t>Added Powertrain Mounting Points, Fuel Tank Mount and Seat Mount Points</a:t>
            </a:r>
            <a:endParaRPr/>
          </a:p>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da6607102f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da6607102f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da210e275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da210e275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da210e275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da210e275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d679680c26_1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d679680c26_1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679680c26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679680c26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FFFFF"/>
                </a:highlight>
              </a:rPr>
              <a:t>the front suspension needed additional tubing to for the front shocks and upper trailing arm and the rear suspension needed free space to be able to move around and an extra bent tube for the front mounting point of the trailing arm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79680c26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79680c26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679680c26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679680c26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a7d79c09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a7d79c09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Preparation of Model</a:t>
            </a:r>
            <a:endParaRPr/>
          </a:p>
          <a:p>
            <a:pPr indent="0" lvl="0" marL="0" rtl="0" algn="l">
              <a:spcBef>
                <a:spcPts val="0"/>
              </a:spcBef>
              <a:spcAft>
                <a:spcPts val="0"/>
              </a:spcAft>
              <a:buNone/>
            </a:pPr>
            <a:r>
              <a:rPr lang="en"/>
              <a:t>Midsurfacing, suspension points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679680c26_6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679680c26_6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a1d44fe39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a1d44fe39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7a9c8199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7a9c8199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a1d44fe3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a1d44fe3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b1fe06d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b1fe06d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7a9c8199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7a9c8199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7a9c8199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7a9c819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da6607102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da6607102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a6607102f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a6607102f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a6607102f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a6607102f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7a9c8199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7a9c8199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7a9c8199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7a9c8199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d7a9c8199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d7a9c8199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7b1fe06de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b1fe06de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7b1fe06de2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7b1fe06de2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b1fe06de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b1fe06de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7b1fe06de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b1fe06de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679680c26_1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679680c26_1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679680c26_1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679680c26_1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a660710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a660710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a6607102f_2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a6607102f_2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a6607102f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da6607102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a6607102f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a6607102f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3af98f0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d3af98f0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7a9c8199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d7a9c8199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7a9c8199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d7a9c8199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b1fe06de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b1fe06de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da6607102f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da6607102f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da1d44fe39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da1d44fe39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7a9c8199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d7a9c8199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7b2426aa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7b2426aa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7b2426aa3c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7b2426aa3c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7b2426aa3c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7b2426aa3c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7b2426aa3c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b2426aa3c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7b2426aa3c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7b2426aa3c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7b2426aa3c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7b2426aa3c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7b2426aa3c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7b2426aa3c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b1fe06de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b1fe06de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7b2426aa3c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b2426aa3c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7b2426aa3c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7b2426aa3c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7b2426aa3c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7b2426aa3c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7b2426aa3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7b2426aa3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7b2426aa3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7b2426aa3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7b2426aa3c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7b2426aa3c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7b2426aa3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7b2426aa3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7b2426aa3c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b2426aa3c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was NONE - there was no brake assembly, so one from scratch was made we went to CCNY to retrieve any </a:t>
            </a:r>
            <a:r>
              <a:rPr lang="en"/>
              <a:t>available</a:t>
            </a:r>
            <a:r>
              <a:rPr lang="en"/>
              <a:t> parts to use as reference to create the </a:t>
            </a:r>
            <a:r>
              <a:rPr lang="en"/>
              <a:t>whole</a:t>
            </a:r>
            <a:r>
              <a:rPr lang="en"/>
              <a:t> assembly and </a:t>
            </a:r>
            <a:r>
              <a:rPr lang="en"/>
              <a:t>one of them being the brake assembly - parts such as the calipers and pads were missing so it was difficult to dimension and create - With the parts of the actual disc and brake a new assembly was designed</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7b2426aa3c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7b2426aa3c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reference back to our most current iteration -  the front of the chassis was modified to Create more space for the braking and steering system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maintained the upsdie down brake assembly based on last year’s brake design. Creating comfort and space for a compact design. They support a “heeltoe” approach for pressing on them as opposed to a floor mounted brake that requires the whole foot to press on the brake.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7b2426aa3c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7b2426aa3c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679680c26_1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679680c26_1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7b2426aa3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7b2426aa3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the new brake design, we have in stock the Arctic Cat 500 Front Brake Calipers were already purchased to replace the previous Polaris 500 Brake Calipers from the previous year.  The hubs and rotors come from a used 2003 Arctic Cat 500 and this helps mesh the driveshafts easily. Rear calipers remain the same but the old brake pads will be replaced with new sintered pads for a better grip and better resistance to heat.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d7a9c8199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d7a9c8199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b2426aa3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b2426aa3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7b2426aa3c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7b2426aa3c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7b2426aa3c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7b2426aa3c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7b2426aa3c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b2426aa3c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7b2426aa3c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7b2426aa3c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brake calculations with new total mass of 240 kg</a:t>
            </a:r>
            <a:endParaRPr/>
          </a:p>
          <a:p>
            <a:pPr indent="0" lvl="0" marL="0" rtl="0" algn="l">
              <a:spcBef>
                <a:spcPts val="0"/>
              </a:spcBef>
              <a:spcAft>
                <a:spcPts val="0"/>
              </a:spcAft>
              <a:buNone/>
            </a:pPr>
            <a:r>
              <a:rPr lang="en"/>
              <a:t>Last year’s design was around 270 kg 272 kg</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Clr>
                <a:schemeClr val="dk1"/>
              </a:buClr>
              <a:buSzPts val="1100"/>
              <a:buFont typeface="Arial"/>
              <a:buNone/>
            </a:pPr>
            <a:r>
              <a:rPr lang="en" sz="1200">
                <a:solidFill>
                  <a:srgbClr val="31394D"/>
                </a:solidFill>
                <a:latin typeface="Times New Roman"/>
                <a:ea typeface="Times New Roman"/>
                <a:cs typeface="Times New Roman"/>
                <a:sym typeface="Times New Roman"/>
              </a:rPr>
              <a:t>These safety factors are acceptable since we were very conservative in the assumed numbers for calculating the generated torque and assumed the extreme case scenarios for the numbers applied while calculating the required torque.</a:t>
            </a:r>
            <a:endParaRPr sz="1200">
              <a:solidFill>
                <a:srgbClr val="31394D"/>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solidFill>
                  <a:srgbClr val="31394D"/>
                </a:solidFill>
                <a:latin typeface="Times New Roman"/>
                <a:ea typeface="Times New Roman"/>
                <a:cs typeface="Times New Roman"/>
                <a:sym typeface="Times New Roman"/>
              </a:rPr>
              <a:t>MATLAB was utilized to calculate the braking force. Equations were used to construct the MATLAB code necessary for the brake force calculation and the other variables necessary for the Rotor and Disc Selection.</a:t>
            </a:r>
            <a:endParaRPr sz="1200">
              <a:solidFill>
                <a:srgbClr val="31394D"/>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rgbClr val="31394D"/>
              </a:buClr>
              <a:buSzPts val="1100"/>
              <a:buFont typeface="Arial"/>
              <a:buNone/>
            </a:pPr>
            <a:r>
              <a:rPr lang="en" sz="1200">
                <a:solidFill>
                  <a:srgbClr val="31394D"/>
                </a:solidFill>
                <a:latin typeface="Times New Roman"/>
                <a:ea typeface="Times New Roman"/>
                <a:cs typeface="Times New Roman"/>
                <a:sym typeface="Times New Roman"/>
              </a:rPr>
              <a:t>it  is composed utilizing M-File for discovering elements raise pivot and front hub powers (Normal reactions) as for vehicle speeding up in 'g' units. A plot is acquired for back hub and front hub powers (Vs) Vehicle deceleration. We also include the , vehicle load and other vehicle geometry are entered as inputs, the magnitude of the forces plots will be further explained when the brake is finalized after conducting a heat analysis report in the near future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7b2426aa3c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7b2426aa3c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Existing dimensions -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The formation of the wheel braking force in the tire tread area as a result of the driver exerting a foot force along with the accompanying internal forces is shown in the figure.</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The foot force FF applied by the driver is initially multiplied by the brake pedal leverage into the input force for the control device, the control force Fcon. The transmission device, which in this case is hydraulic, converts the control force which is possibly supported by a brake booster which amplifies it further, into the auxiliary force Faux which is in turn transferred as hydraulic pressure to the master brake cylinder. The brake force reaches the wheel brake cylinders via the brake lines and forms the clamping force Ft required for operating the wheel brakes. The clamping forces cause a circumferential force Fper over the friction linings at the effective braking radius r and thus a wheel brake force FBwheel in the tire tread area.</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292100" lvl="0" marL="914400" rtl="0" algn="l">
              <a:spcBef>
                <a:spcPts val="0"/>
              </a:spcBef>
              <a:spcAft>
                <a:spcPts val="0"/>
              </a:spcAft>
              <a:buClr>
                <a:schemeClr val="dk1"/>
              </a:buClr>
              <a:buSzPts val="1000"/>
              <a:buFont typeface="Roboto"/>
              <a:buChar char="-"/>
            </a:pPr>
            <a:r>
              <a:t/>
            </a:r>
            <a:endParaRPr sz="10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7b2426aa3c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7b2426aa3c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than not having all the parts, we managed to </a:t>
            </a:r>
            <a:r>
              <a:rPr lang="en"/>
              <a:t>create</a:t>
            </a:r>
            <a:r>
              <a:rPr lang="en"/>
              <a:t> a </a:t>
            </a:r>
            <a:r>
              <a:rPr lang="en"/>
              <a:t>successful</a:t>
            </a:r>
            <a:r>
              <a:rPr lang="en"/>
              <a:t> brake </a:t>
            </a:r>
            <a:r>
              <a:rPr lang="en"/>
              <a:t>assembly - the brakes in the rear and front might possibly differ in the future design as it sets slightly different in the rear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d675656ec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d675656ec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b1fe06de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b1fe06de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d675656ec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d675656ec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t>Before I start, if you have any questions during my presentation, feel free to </a:t>
            </a:r>
            <a:r>
              <a:rPr lang="en" sz="1600"/>
              <a:t>interrupt</a:t>
            </a:r>
            <a:r>
              <a:rPr lang="en" sz="1600"/>
              <a:t> me anytime, and I’d be </a:t>
            </a:r>
            <a:r>
              <a:rPr lang="en" sz="1600"/>
              <a:t>happy to answer them.</a:t>
            </a:r>
            <a:endParaRPr sz="1600"/>
          </a:p>
          <a:p>
            <a:pPr indent="0" lvl="0" marL="0" rtl="0" algn="l">
              <a:lnSpc>
                <a:spcPct val="150000"/>
              </a:lnSpc>
              <a:spcBef>
                <a:spcPts val="0"/>
              </a:spcBef>
              <a:spcAft>
                <a:spcPts val="0"/>
              </a:spcAft>
              <a:buNone/>
            </a:pPr>
            <a:r>
              <a:rPr lang="en" sz="1600"/>
              <a:t>So f</a:t>
            </a:r>
            <a:r>
              <a:rPr lang="en" sz="1600"/>
              <a:t>or my part of </a:t>
            </a:r>
            <a:r>
              <a:rPr lang="en" sz="1600"/>
              <a:t>this</a:t>
            </a:r>
            <a:r>
              <a:rPr lang="en" sz="1600"/>
              <a:t> </a:t>
            </a:r>
            <a:r>
              <a:rPr lang="en" sz="1600"/>
              <a:t>project</a:t>
            </a:r>
            <a:r>
              <a:rPr lang="en" sz="1600"/>
              <a:t>, I was the electronics lead where we wanted to implement AWD by utilizing </a:t>
            </a:r>
            <a:r>
              <a:rPr lang="en" sz="1600"/>
              <a:t>Nissan’s ATESSA-ETS AWD system. This system works by having the engine always supplying power to a gearbox that’s transferring this power through a differential system and eventually transfer torque to the back wheels. A multi-plate wet clutch is designed and used to transfer a percentage of this power from the engine and supply torque to the front wheels whenever this clutch is activated. Activation is dependent on the data acquisition sensors such as the accelerometer and TP (or throttle position) sensors. So basically whenever the sensors tell us that the rear wheels are slipping or the driver is making a sharp turn, control unit turns on the clutch system and sending power and torque to the front wheels.</a:t>
            </a:r>
            <a:endParaRPr sz="16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d675656ec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d675656ec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Some of the reasons why we wanted this AWD system is to</a:t>
            </a:r>
            <a:endParaRPr sz="1600"/>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Helps prevent unwanted loss of grip on low traction surfaces</a:t>
            </a:r>
            <a:endParaRPr sz="1600">
              <a:solidFill>
                <a:schemeClr val="dk1"/>
              </a:solidFill>
              <a:latin typeface="Roboto"/>
              <a:ea typeface="Roboto"/>
              <a:cs typeface="Roboto"/>
              <a:sym typeface="Roboto"/>
            </a:endParaRPr>
          </a:p>
          <a:p>
            <a:pPr indent="-330200" lvl="0" marL="457200" rtl="0" algn="l">
              <a:lnSpc>
                <a:spcPct val="115000"/>
              </a:lnSpc>
              <a:spcBef>
                <a:spcPts val="1000"/>
              </a:spcBef>
              <a:spcAft>
                <a:spcPts val="0"/>
              </a:spcAft>
              <a:buClr>
                <a:schemeClr val="dk1"/>
              </a:buClr>
              <a:buSzPts val="1600"/>
              <a:buFont typeface="Roboto"/>
              <a:buChar char="●"/>
            </a:pPr>
            <a:r>
              <a:rPr lang="en" sz="1600">
                <a:solidFill>
                  <a:schemeClr val="dk1"/>
                </a:solidFill>
                <a:latin typeface="Roboto"/>
                <a:ea typeface="Roboto"/>
                <a:cs typeface="Roboto"/>
                <a:sym typeface="Roboto"/>
              </a:rPr>
              <a:t>Limits power loss by not always being in AWD mode</a:t>
            </a:r>
            <a:endParaRPr sz="1600">
              <a:solidFill>
                <a:schemeClr val="dk1"/>
              </a:solidFill>
              <a:latin typeface="Roboto"/>
              <a:ea typeface="Roboto"/>
              <a:cs typeface="Roboto"/>
              <a:sym typeface="Roboto"/>
            </a:endParaRPr>
          </a:p>
          <a:p>
            <a:pPr indent="-330200" lvl="0" marL="457200" rtl="0" algn="l">
              <a:lnSpc>
                <a:spcPct val="115000"/>
              </a:lnSpc>
              <a:spcBef>
                <a:spcPts val="100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Reduces overall wear and tear on powertrain components</a:t>
            </a:r>
            <a:endParaRPr sz="1600">
              <a:solidFill>
                <a:schemeClr val="dk1"/>
              </a:solidFill>
              <a:latin typeface="Roboto"/>
              <a:ea typeface="Roboto"/>
              <a:cs typeface="Roboto"/>
              <a:sym typeface="Roboto"/>
            </a:endParaRPr>
          </a:p>
          <a:p>
            <a:pPr indent="0" lvl="0" marL="0" rtl="0" algn="l">
              <a:lnSpc>
                <a:spcPct val="115000"/>
              </a:lnSpc>
              <a:spcBef>
                <a:spcPts val="1000"/>
              </a:spcBef>
              <a:spcAft>
                <a:spcPts val="1000"/>
              </a:spcAft>
              <a:buNone/>
            </a:pPr>
            <a:r>
              <a:rPr lang="en" sz="1600">
                <a:solidFill>
                  <a:schemeClr val="dk1"/>
                </a:solidFill>
                <a:latin typeface="Roboto"/>
                <a:ea typeface="Roboto"/>
                <a:cs typeface="Roboto"/>
                <a:sym typeface="Roboto"/>
              </a:rPr>
              <a:t>And most importantly, </a:t>
            </a:r>
            <a:r>
              <a:rPr lang="en" sz="1600">
                <a:solidFill>
                  <a:srgbClr val="FF0000"/>
                </a:solidFill>
                <a:latin typeface="Roboto"/>
                <a:ea typeface="Roboto"/>
                <a:cs typeface="Roboto"/>
                <a:sym typeface="Roboto"/>
              </a:rPr>
              <a:t>to prevent excessive over and understeering while cornering during a race.</a:t>
            </a:r>
            <a:endParaRPr sz="1600">
              <a:solidFill>
                <a:srgbClr val="FF0000"/>
              </a:solidFill>
              <a:latin typeface="Roboto"/>
              <a:ea typeface="Roboto"/>
              <a:cs typeface="Roboto"/>
              <a:sym typeface="Robo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d626f48b5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d626f48b5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Just a r</a:t>
            </a:r>
            <a:r>
              <a:rPr lang="en" sz="1800"/>
              <a:t>eminder</a:t>
            </a:r>
            <a:r>
              <a:rPr lang="en" sz="1800"/>
              <a:t> of how the AWD </a:t>
            </a:r>
            <a:r>
              <a:rPr lang="en" sz="1800"/>
              <a:t>system</a:t>
            </a:r>
            <a:r>
              <a:rPr lang="en" sz="1800"/>
              <a:t> works: W</a:t>
            </a:r>
            <a:r>
              <a:rPr lang="en" sz="1800"/>
              <a:t>e have the input shaft connect to the engine coming into the clutch pack, and a percentage of this torque is transferred to the output shaft, depending on the amount of compressive normal force. We can see that the Torque output can only be less than or equal to the torque input, and that the torque output is proportionally related to the compressive normal force on the clutch plates.</a:t>
            </a:r>
            <a:endParaRPr sz="18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d626f48b54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d626f48b54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This and the next slide basically illustrates the derivation of getting a formula for how much normal force would be needed to transfer between 0 and 100% of the input torque from the rear shaft to the front shaft</a:t>
            </a:r>
            <a:endParaRPr sz="21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d626f48b54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d626f48b54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Here is a continuation of the derivations of the theory.</a:t>
            </a:r>
            <a:endParaRPr sz="19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d626f48b54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d626f48b54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Ultimately we get an equation for the </a:t>
            </a:r>
            <a:r>
              <a:rPr lang="en" sz="2200"/>
              <a:t>maximum</a:t>
            </a:r>
            <a:r>
              <a:rPr lang="en" sz="2200"/>
              <a:t> force needed, which is approximately 450 lbs for 100% torque transfer from the input shaft with the given values.</a:t>
            </a:r>
            <a:endParaRPr sz="22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d675656ec0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d675656ec0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In order to activate the clutch pack and the AWD, we used </a:t>
            </a:r>
            <a:r>
              <a:rPr lang="en" sz="2100"/>
              <a:t>BMW’s X-Drive System into our design. The ultimate goal is to create a downwards force onto the pressure plate that lays on top of all the steel and friction disks in our design. In order to do that, we needed to use 2 different types of mechanical advantage systems, a lever arm and a rotating CAM plate.</a:t>
            </a:r>
            <a:endParaRPr sz="21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d675656ec0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d675656ec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So basically how it works is that we have a stepper motor that provide around 100 N-centimeters of torque. This torque is then amplified by using a planetary gear box system that reduces angular speed and increasing the output torque onto the CAM plate. As this cam plate rotates, it marginally increases the height of the lever arm and provides a mechanical advantage about the fulcrum pin to put pressure onto the top of the pressure plate. So as the motor rotates, the CAM plate rotates and applies a downwards force onto the pressure plate to compress the steel and friction disks in the clutch basket, transferring a percentage of the incoming torque from the rear shaft into the front shaft, and consequential to the front differential.</a:t>
            </a:r>
            <a:endParaRPr sz="1900"/>
          </a:p>
          <a:p>
            <a:pPr indent="0" lvl="0" marL="0" rtl="0" algn="l">
              <a:spcBef>
                <a:spcPts val="0"/>
              </a:spcBef>
              <a:spcAft>
                <a:spcPts val="0"/>
              </a:spcAft>
              <a:buNone/>
            </a:pPr>
            <a:r>
              <a:t/>
            </a:r>
            <a:endParaRPr sz="19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f249e3199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f249e3199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Here is a closeup of the sectional view of the Clutch Activation System.</a:t>
            </a:r>
            <a:endParaRPr sz="19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d679680c2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d679680c2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This slide basically shows how the system works. As the motor provides torque onto the shaft of the planetary gearbox, the CAM plate rotates and slightly increases the height of the right side of the lever arm and decreases the height of the left side of the fulcrum, providing a higher output of force using this mechanical advantage.</a:t>
            </a:r>
            <a:endParaRPr sz="1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679680c26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679680c26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d679680c26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d679680c26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So there are two types of mechanical advantage here. The first one is a lever arm system that increases the output force onto the left side of the fulcrum. From our previous calculations, we know that we need a normal force of 450 lbs onto the pressure plate, which is on the left side of the </a:t>
            </a:r>
            <a:r>
              <a:rPr lang="en" sz="2100"/>
              <a:t>fulcrum</a:t>
            </a:r>
            <a:r>
              <a:rPr lang="en" sz="2100"/>
              <a:t>. By using this mechanical advantage, we would only need around 142 lbs of upwards force on the right side of the lever arm.</a:t>
            </a:r>
            <a:endParaRPr sz="21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d679680c26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d679680c26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The CAM Plate’s </a:t>
            </a:r>
            <a:r>
              <a:rPr lang="en" sz="1700"/>
              <a:t>Cylindrical Ramp or Inclined Plane is the 2nd type of Mechanical advantage. We know that we need around 142 lbs of upwards force onto the ball bearing that’s connected to the lever arm. This is essentially the normal force on the CAM plate. As the CAM plate rotates, it supplies a certain amount of frictional force and torque to increase the height of the lever arm. This frictional force is equal to the coefficient of friction, times the normal force of 142 lbs, times the cosine of the angle of the cylindrical slope.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You can imagine the CAM plate as a cylindrical </a:t>
            </a:r>
            <a:r>
              <a:rPr lang="en" sz="1700"/>
              <a:t>inclined plane that is wrapped about an axis. In a normal inclined plane, the theta or the angle of the incline plane is the inverse tangent of the ramp height over the ramp length. In a cylindrical inclined plane, however, it is the inverse tangent of the CAM height over the CAM torque diameter, which is double the radius from the center of rotation to the point where the normal and frictional forces are applied. Thus, by doing all these calculations, we know we need to supply a torque of 3.5 Newton-meters or 3500 Newton-centimeters to the CAM plate by the stepper motor.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d679680c26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d679680c26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Because the amount of needed torque is so high, we decided to use a planetary gearbox to amplify the amount of torque from the stepper motor to the CAM plate. By using a gear ratio of 4, we decrease the necessary amount of torque from 3.5 Newton-meters to around 0.88 Newton-meters.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What’s great about using a gearbox is that it also increases angular accuracy. Without a gearbox, we would go from 0 to 450 lbs in only 1 full revolution of 360 degrees. But by using a gearbox, we have 4 revolutions or around 1400 degrees to go from 0 to 450 lbs, or around 3.2 lbs of actuation onto the pressure plate per degree, while ultimately increasing the performance of our clutch system.</a:t>
            </a:r>
            <a:endParaRPr sz="20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d7920816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d7920816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 then did an FEA </a:t>
            </a:r>
            <a:r>
              <a:rPr lang="en" sz="2000"/>
              <a:t>analysis of the lever arm by putting a fixed boundary condition on the left side of the lever arm and a fixed hinge restraint on the fulcrum. I also added 1000 N or 250 lbs of upwards force onto the ball bearing shoulder or slot. This force had a safety factor of 1.5.</a:t>
            </a:r>
            <a:endParaRPr sz="20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f249e319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f249e319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After running the FEA, I saw two major stress concentrations. One on top of the lever arm, near the fulcrum, and one on the bottom. I decided to ignore </a:t>
            </a:r>
            <a:r>
              <a:rPr lang="en" sz="2000"/>
              <a:t>the stress near the boundary condition, since, mathematically speaking, the stress near a boundary condition is infinite, but not real in practice. As a result, I decided to localized mesh control on the bottom of the lever arm only.</a:t>
            </a:r>
            <a:endParaRPr sz="20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d679680c26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d679680c26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doing this, I was able to determine convergence on the bottom lever arm of around 215 MPa, which is well below the yield strength of 350 lbs.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d679680c26_1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d679680c26_1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d679680c26_1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d679680c26_1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f249e319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f249e3199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d679680c26_1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d679680c26_1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679680c2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679680c2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da210e27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da210e27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d679680c2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d679680c2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d679680c26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d679680c26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da210e275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da210e275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da6607102f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da6607102f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da210e27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da210e27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da210e275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da210e275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da6607102f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da6607102f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da210e27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da210e27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da6607102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da6607102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64" name="Shape 64"/>
        <p:cNvGrpSpPr/>
        <p:nvPr/>
      </p:nvGrpSpPr>
      <p:grpSpPr>
        <a:xfrm>
          <a:off x="0" y="0"/>
          <a:ext cx="0" cy="0"/>
          <a:chOff x="0" y="0"/>
          <a:chExt cx="0" cy="0"/>
        </a:xfrm>
      </p:grpSpPr>
      <p:sp>
        <p:nvSpPr>
          <p:cNvPr id="65" name="Google Shape;6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6" name="Google Shape;66;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7" name="Google Shape;67;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69" name="Shape 69"/>
        <p:cNvGrpSpPr/>
        <p:nvPr/>
      </p:nvGrpSpPr>
      <p:grpSpPr>
        <a:xfrm>
          <a:off x="0" y="0"/>
          <a:ext cx="0" cy="0"/>
          <a:chOff x="0" y="0"/>
          <a:chExt cx="0" cy="0"/>
        </a:xfrm>
      </p:grpSpPr>
      <p:sp>
        <p:nvSpPr>
          <p:cNvPr id="70" name="Google Shape;7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71" name="Google Shape;7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72" name="Google Shape;72;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77" name="Google Shape;7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78" name="Google Shape;7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9" name="Google Shape;7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5" name="Google Shape;85;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4" name="Google Shape;94;p19"/>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95" name="Google Shape;9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8" name="Google Shape;9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2" name="Google Shape;102;p2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103" name="Google Shape;103;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4" name="Google Shape;10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108" name="Google Shape;10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9" name="Shape 109"/>
        <p:cNvGrpSpPr/>
        <p:nvPr/>
      </p:nvGrpSpPr>
      <p:grpSpPr>
        <a:xfrm>
          <a:off x="0" y="0"/>
          <a:ext cx="0" cy="0"/>
          <a:chOff x="0" y="0"/>
          <a:chExt cx="0" cy="0"/>
        </a:xfrm>
      </p:grpSpPr>
      <p:sp>
        <p:nvSpPr>
          <p:cNvPr id="110" name="Google Shape;11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11" name="Google Shape;111;p2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112" name="Google Shape;11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62" name="Google Shape;6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63" name="Google Shape;6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1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1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53.png"/><Relationship Id="rId4" Type="http://schemas.openxmlformats.org/officeDocument/2006/relationships/image" Target="../media/image1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58.png"/><Relationship Id="rId4" Type="http://schemas.openxmlformats.org/officeDocument/2006/relationships/image" Target="../media/image1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15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16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17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16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164.gi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159.png"/><Relationship Id="rId4" Type="http://schemas.openxmlformats.org/officeDocument/2006/relationships/image" Target="../media/image1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162.png"/><Relationship Id="rId4" Type="http://schemas.openxmlformats.org/officeDocument/2006/relationships/image" Target="../media/image167.png"/><Relationship Id="rId5" Type="http://schemas.openxmlformats.org/officeDocument/2006/relationships/image" Target="../media/image165.png"/><Relationship Id="rId6" Type="http://schemas.openxmlformats.org/officeDocument/2006/relationships/image" Target="../media/image170.png"/><Relationship Id="rId7" Type="http://schemas.openxmlformats.org/officeDocument/2006/relationships/image" Target="../media/image17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8.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6.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7.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74.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0.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62.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77.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70.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76.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78.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75.gif"/><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87.png"/><Relationship Id="rId4" Type="http://schemas.openxmlformats.org/officeDocument/2006/relationships/image" Target="../media/image92.gif"/><Relationship Id="rId5" Type="http://schemas.openxmlformats.org/officeDocument/2006/relationships/image" Target="../media/image82.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61.png"/><Relationship Id="rId4" Type="http://schemas.openxmlformats.org/officeDocument/2006/relationships/image" Target="../media/image160.png"/><Relationship Id="rId5"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5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81.png"/><Relationship Id="rId4" Type="http://schemas.openxmlformats.org/officeDocument/2006/relationships/image" Target="../media/image84.png"/><Relationship Id="rId5" Type="http://schemas.openxmlformats.org/officeDocument/2006/relationships/image" Target="../media/image8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91.jpg"/><Relationship Id="rId4" Type="http://schemas.openxmlformats.org/officeDocument/2006/relationships/image" Target="../media/image88.jpg"/><Relationship Id="rId5" Type="http://schemas.openxmlformats.org/officeDocument/2006/relationships/image" Target="../media/image96.jpg"/><Relationship Id="rId6" Type="http://schemas.openxmlformats.org/officeDocument/2006/relationships/image" Target="../media/image97.jpg"/><Relationship Id="rId7" Type="http://schemas.openxmlformats.org/officeDocument/2006/relationships/image" Target="../media/image93.png"/><Relationship Id="rId8" Type="http://schemas.openxmlformats.org/officeDocument/2006/relationships/image" Target="../media/image9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94.jpg"/><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00.png"/><Relationship Id="rId6" Type="http://schemas.openxmlformats.org/officeDocument/2006/relationships/image" Target="../media/image9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03.png"/><Relationship Id="rId4" Type="http://schemas.openxmlformats.org/officeDocument/2006/relationships/image" Target="../media/image105.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06.png"/><Relationship Id="rId4" Type="http://schemas.openxmlformats.org/officeDocument/2006/relationships/image" Target="../media/image99.gif"/><Relationship Id="rId5" Type="http://schemas.openxmlformats.org/officeDocument/2006/relationships/image" Target="../media/image101.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1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 Id="rId3" Type="http://schemas.openxmlformats.org/officeDocument/2006/relationships/image" Target="../media/image10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 Id="rId3" Type="http://schemas.openxmlformats.org/officeDocument/2006/relationships/image" Target="../media/image107.png"/><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14.png"/><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10.png"/><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10.png"/><Relationship Id="rId4" Type="http://schemas.openxmlformats.org/officeDocument/2006/relationships/image" Target="../media/image119.png"/><Relationship Id="rId5" Type="http://schemas.openxmlformats.org/officeDocument/2006/relationships/image" Target="../media/image1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114.png"/><Relationship Id="rId4" Type="http://schemas.openxmlformats.org/officeDocument/2006/relationships/image" Target="../media/image119.png"/><Relationship Id="rId5" Type="http://schemas.openxmlformats.org/officeDocument/2006/relationships/image" Target="../media/image11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15.png"/><Relationship Id="rId4" Type="http://schemas.openxmlformats.org/officeDocument/2006/relationships/image" Target="../media/image1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hyperlink" Target="http://drive.google.com/file/d/1V6zwwpyXBa83BGPO5om9oYxa04sSJbSx/view" TargetMode="External"/><Relationship Id="rId4" Type="http://schemas.openxmlformats.org/officeDocument/2006/relationships/image" Target="../media/image1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22.png"/><Relationship Id="rId4" Type="http://schemas.openxmlformats.org/officeDocument/2006/relationships/image" Target="../media/image11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21.png"/><Relationship Id="rId4" Type="http://schemas.openxmlformats.org/officeDocument/2006/relationships/image" Target="../media/image123.png"/><Relationship Id="rId5" Type="http://schemas.openxmlformats.org/officeDocument/2006/relationships/image" Target="../media/image1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29.png"/><Relationship Id="rId4" Type="http://schemas.openxmlformats.org/officeDocument/2006/relationships/image" Target="../media/image126.png"/><Relationship Id="rId5" Type="http://schemas.openxmlformats.org/officeDocument/2006/relationships/image" Target="../media/image124.png"/><Relationship Id="rId6" Type="http://schemas.openxmlformats.org/officeDocument/2006/relationships/image" Target="../media/image1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130.png"/><Relationship Id="rId4" Type="http://schemas.openxmlformats.org/officeDocument/2006/relationships/image" Target="../media/image1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141.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40.png"/><Relationship Id="rId4" Type="http://schemas.openxmlformats.org/officeDocument/2006/relationships/image" Target="../media/image1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2.jp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136.png"/><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39.png"/><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48.png"/><Relationship Id="rId4" Type="http://schemas.openxmlformats.org/officeDocument/2006/relationships/image" Target="../media/image1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51.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4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14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0.png"/><Relationship Id="rId4"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Baja SAE 2021</a:t>
            </a:r>
            <a:endParaRPr/>
          </a:p>
        </p:txBody>
      </p:sp>
      <p:sp>
        <p:nvSpPr>
          <p:cNvPr id="120" name="Google Shape;120;p25"/>
          <p:cNvSpPr txBox="1"/>
          <p:nvPr>
            <p:ph idx="4294967295" type="subTitle"/>
          </p:nvPr>
        </p:nvSpPr>
        <p:spPr>
          <a:xfrm>
            <a:off x="311725" y="2081375"/>
            <a:ext cx="2183400" cy="211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Presenters:</a:t>
            </a:r>
            <a:endParaRPr sz="1400"/>
          </a:p>
          <a:p>
            <a:pPr indent="0" lvl="0" marL="0" rtl="0" algn="l">
              <a:lnSpc>
                <a:spcPct val="100000"/>
              </a:lnSpc>
              <a:spcBef>
                <a:spcPts val="1000"/>
              </a:spcBef>
              <a:spcAft>
                <a:spcPts val="0"/>
              </a:spcAft>
              <a:buNone/>
            </a:pPr>
            <a:r>
              <a:rPr lang="en" sz="1400"/>
              <a:t>Umut Ayyildiz</a:t>
            </a:r>
            <a:endParaRPr sz="1400"/>
          </a:p>
          <a:p>
            <a:pPr indent="0" lvl="0" marL="0" rtl="0" algn="l">
              <a:lnSpc>
                <a:spcPct val="100000"/>
              </a:lnSpc>
              <a:spcBef>
                <a:spcPts val="0"/>
              </a:spcBef>
              <a:spcAft>
                <a:spcPts val="0"/>
              </a:spcAft>
              <a:buNone/>
            </a:pPr>
            <a:r>
              <a:rPr lang="en" sz="1400"/>
              <a:t>Alessandro Belaj</a:t>
            </a:r>
            <a:endParaRPr sz="1400"/>
          </a:p>
          <a:p>
            <a:pPr indent="0" lvl="0" marL="0" rtl="0" algn="l">
              <a:lnSpc>
                <a:spcPct val="100000"/>
              </a:lnSpc>
              <a:spcBef>
                <a:spcPts val="0"/>
              </a:spcBef>
              <a:spcAft>
                <a:spcPts val="0"/>
              </a:spcAft>
              <a:buNone/>
            </a:pPr>
            <a:r>
              <a:rPr lang="en" sz="1400"/>
              <a:t>Daniel Cohen</a:t>
            </a:r>
            <a:endParaRPr sz="1400"/>
          </a:p>
          <a:p>
            <a:pPr indent="0" lvl="0" marL="0" rtl="0" algn="l">
              <a:lnSpc>
                <a:spcPct val="100000"/>
              </a:lnSpc>
              <a:spcBef>
                <a:spcPts val="0"/>
              </a:spcBef>
              <a:spcAft>
                <a:spcPts val="0"/>
              </a:spcAft>
              <a:buNone/>
            </a:pPr>
            <a:r>
              <a:rPr lang="en" sz="1400"/>
              <a:t>Fathema Islam</a:t>
            </a:r>
            <a:endParaRPr sz="1400"/>
          </a:p>
          <a:p>
            <a:pPr indent="0" lvl="0" marL="0" rtl="0" algn="l">
              <a:lnSpc>
                <a:spcPct val="100000"/>
              </a:lnSpc>
              <a:spcBef>
                <a:spcPts val="0"/>
              </a:spcBef>
              <a:spcAft>
                <a:spcPts val="0"/>
              </a:spcAft>
              <a:buNone/>
            </a:pPr>
            <a:r>
              <a:rPr lang="en" sz="1400"/>
              <a:t>Brian Kazi</a:t>
            </a:r>
            <a:endParaRPr sz="1400"/>
          </a:p>
          <a:p>
            <a:pPr indent="0" lvl="0" marL="0" rtl="0" algn="l">
              <a:lnSpc>
                <a:spcPct val="100000"/>
              </a:lnSpc>
              <a:spcBef>
                <a:spcPts val="0"/>
              </a:spcBef>
              <a:spcAft>
                <a:spcPts val="0"/>
              </a:spcAft>
              <a:buNone/>
            </a:pPr>
            <a:r>
              <a:rPr lang="en" sz="1400"/>
              <a:t>David Kim</a:t>
            </a:r>
            <a:endParaRPr sz="1400"/>
          </a:p>
          <a:p>
            <a:pPr indent="0" lvl="0" marL="0" rtl="0" algn="l">
              <a:lnSpc>
                <a:spcPct val="100000"/>
              </a:lnSpc>
              <a:spcBef>
                <a:spcPts val="0"/>
              </a:spcBef>
              <a:spcAft>
                <a:spcPts val="0"/>
              </a:spcAft>
              <a:buNone/>
            </a:pPr>
            <a:r>
              <a:rPr lang="en" sz="1400"/>
              <a:t>Yusuf Wong</a:t>
            </a:r>
            <a:endParaRPr sz="1400"/>
          </a:p>
        </p:txBody>
      </p:sp>
      <p:pic>
        <p:nvPicPr>
          <p:cNvPr id="121" name="Google Shape;121;p25"/>
          <p:cNvPicPr preferRelativeResize="0"/>
          <p:nvPr/>
        </p:nvPicPr>
        <p:blipFill>
          <a:blip r:embed="rId3">
            <a:alphaModFix/>
          </a:blip>
          <a:stretch>
            <a:fillRect/>
          </a:stretch>
        </p:blipFill>
        <p:spPr>
          <a:xfrm>
            <a:off x="8025175" y="442862"/>
            <a:ext cx="681775" cy="681775"/>
          </a:xfrm>
          <a:prstGeom prst="rect">
            <a:avLst/>
          </a:prstGeom>
          <a:noFill/>
          <a:ln>
            <a:noFill/>
          </a:ln>
        </p:spPr>
      </p:pic>
      <p:pic>
        <p:nvPicPr>
          <p:cNvPr id="122" name="Google Shape;122;p25"/>
          <p:cNvPicPr preferRelativeResize="0"/>
          <p:nvPr/>
        </p:nvPicPr>
        <p:blipFill>
          <a:blip r:embed="rId4">
            <a:alphaModFix/>
          </a:blip>
          <a:stretch>
            <a:fillRect/>
          </a:stretch>
        </p:blipFill>
        <p:spPr>
          <a:xfrm>
            <a:off x="7424125" y="4197575"/>
            <a:ext cx="1719875" cy="945925"/>
          </a:xfrm>
          <a:prstGeom prst="rect">
            <a:avLst/>
          </a:prstGeom>
          <a:noFill/>
          <a:ln cap="flat" cmpd="sng" w="9525">
            <a:solidFill>
              <a:schemeClr val="dk1"/>
            </a:solidFill>
            <a:prstDash val="solid"/>
            <a:round/>
            <a:headEnd len="sm" w="sm" type="none"/>
            <a:tailEnd len="sm" w="sm" type="none"/>
          </a:ln>
        </p:spPr>
      </p:pic>
      <p:pic>
        <p:nvPicPr>
          <p:cNvPr id="123" name="Google Shape;123;p25"/>
          <p:cNvPicPr preferRelativeResize="0"/>
          <p:nvPr/>
        </p:nvPicPr>
        <p:blipFill>
          <a:blip r:embed="rId5">
            <a:alphaModFix/>
          </a:blip>
          <a:stretch>
            <a:fillRect/>
          </a:stretch>
        </p:blipFill>
        <p:spPr>
          <a:xfrm>
            <a:off x="2533288" y="1384063"/>
            <a:ext cx="4077425" cy="2990676"/>
          </a:xfrm>
          <a:prstGeom prst="rect">
            <a:avLst/>
          </a:prstGeom>
          <a:noFill/>
          <a:ln>
            <a:noFill/>
          </a:ln>
        </p:spPr>
      </p:pic>
      <p:sp>
        <p:nvSpPr>
          <p:cNvPr id="124" name="Google Shape;12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Changes</a:t>
            </a:r>
            <a:endParaRPr/>
          </a:p>
          <a:p>
            <a:pPr indent="0" lvl="0" marL="0" rtl="0" algn="l">
              <a:spcBef>
                <a:spcPts val="0"/>
              </a:spcBef>
              <a:spcAft>
                <a:spcPts val="0"/>
              </a:spcAft>
              <a:buNone/>
            </a:pPr>
            <a:r>
              <a:t/>
            </a:r>
            <a:endParaRPr/>
          </a:p>
        </p:txBody>
      </p:sp>
      <p:sp>
        <p:nvSpPr>
          <p:cNvPr id="274" name="Google Shape;274;p34"/>
          <p:cNvSpPr txBox="1"/>
          <p:nvPr>
            <p:ph idx="2" type="body"/>
          </p:nvPr>
        </p:nvSpPr>
        <p:spPr>
          <a:xfrm>
            <a:off x="470938" y="4431175"/>
            <a:ext cx="3999900" cy="39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200">
                <a:solidFill>
                  <a:srgbClr val="000000"/>
                </a:solidFill>
              </a:rPr>
              <a:t>2020 Design</a:t>
            </a:r>
            <a:endParaRPr i="1" sz="1200">
              <a:solidFill>
                <a:srgbClr val="000000"/>
              </a:solidFill>
            </a:endParaRPr>
          </a:p>
          <a:p>
            <a:pPr indent="0" lvl="0" marL="0" rtl="0" algn="l">
              <a:spcBef>
                <a:spcPts val="0"/>
              </a:spcBef>
              <a:spcAft>
                <a:spcPts val="1200"/>
              </a:spcAft>
              <a:buNone/>
            </a:pPr>
            <a:r>
              <a:t/>
            </a:r>
            <a:endParaRPr/>
          </a:p>
        </p:txBody>
      </p:sp>
      <p:sp>
        <p:nvSpPr>
          <p:cNvPr id="275" name="Google Shape;27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4"/>
          <p:cNvSpPr txBox="1"/>
          <p:nvPr>
            <p:ph idx="2" type="body"/>
          </p:nvPr>
        </p:nvSpPr>
        <p:spPr>
          <a:xfrm>
            <a:off x="4807475" y="4431175"/>
            <a:ext cx="3910200" cy="39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200">
                <a:solidFill>
                  <a:srgbClr val="000000"/>
                </a:solidFill>
              </a:rPr>
              <a:t>2021 Design</a:t>
            </a:r>
            <a:endParaRPr i="1" sz="1200">
              <a:solidFill>
                <a:srgbClr val="000000"/>
              </a:solidFill>
            </a:endParaRPr>
          </a:p>
          <a:p>
            <a:pPr indent="0" lvl="0" marL="0" rtl="0" algn="l">
              <a:spcBef>
                <a:spcPts val="0"/>
              </a:spcBef>
              <a:spcAft>
                <a:spcPts val="1200"/>
              </a:spcAft>
              <a:buNone/>
            </a:pPr>
            <a:r>
              <a:t/>
            </a:r>
            <a:endParaRPr/>
          </a:p>
        </p:txBody>
      </p:sp>
      <p:pic>
        <p:nvPicPr>
          <p:cNvPr id="277" name="Google Shape;277;p34"/>
          <p:cNvPicPr preferRelativeResize="0"/>
          <p:nvPr/>
        </p:nvPicPr>
        <p:blipFill>
          <a:blip r:embed="rId3">
            <a:alphaModFix/>
          </a:blip>
          <a:stretch>
            <a:fillRect/>
          </a:stretch>
        </p:blipFill>
        <p:spPr>
          <a:xfrm>
            <a:off x="5085650" y="1461725"/>
            <a:ext cx="3353850" cy="2969450"/>
          </a:xfrm>
          <a:prstGeom prst="rect">
            <a:avLst/>
          </a:prstGeom>
          <a:noFill/>
          <a:ln>
            <a:noFill/>
          </a:ln>
        </p:spPr>
      </p:pic>
      <p:pic>
        <p:nvPicPr>
          <p:cNvPr id="278" name="Google Shape;278;p34"/>
          <p:cNvPicPr preferRelativeResize="0"/>
          <p:nvPr/>
        </p:nvPicPr>
        <p:blipFill>
          <a:blip r:embed="rId4">
            <a:alphaModFix/>
          </a:blip>
          <a:stretch>
            <a:fillRect/>
          </a:stretch>
        </p:blipFill>
        <p:spPr>
          <a:xfrm>
            <a:off x="671238" y="1461725"/>
            <a:ext cx="3599324" cy="29694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Mounting Points</a:t>
            </a:r>
            <a:endParaRPr/>
          </a:p>
        </p:txBody>
      </p:sp>
      <p:sp>
        <p:nvSpPr>
          <p:cNvPr id="1224" name="Google Shape;1224;p124"/>
          <p:cNvSpPr txBox="1"/>
          <p:nvPr>
            <p:ph idx="1" type="body"/>
          </p:nvPr>
        </p:nvSpPr>
        <p:spPr>
          <a:xfrm>
            <a:off x="282100" y="1520500"/>
            <a:ext cx="3706800" cy="336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Previously, mounting points were created, but due to having a lot of bends, manufacturability was a big issue. </a:t>
            </a:r>
            <a:endParaRPr>
              <a:solidFill>
                <a:srgbClr val="000000"/>
              </a:solidFill>
            </a:endParaRPr>
          </a:p>
          <a:p>
            <a:pPr indent="0" lvl="0" marL="0" rtl="0" algn="l">
              <a:spcBef>
                <a:spcPts val="1200"/>
              </a:spcBef>
              <a:spcAft>
                <a:spcPts val="1200"/>
              </a:spcAft>
              <a:buNone/>
            </a:pPr>
            <a:r>
              <a:rPr lang="en">
                <a:solidFill>
                  <a:srgbClr val="000000"/>
                </a:solidFill>
              </a:rPr>
              <a:t>Mounting points were revised in order to have easier manufacturability. </a:t>
            </a:r>
            <a:endParaRPr>
              <a:solidFill>
                <a:srgbClr val="000000"/>
              </a:solidFill>
            </a:endParaRPr>
          </a:p>
        </p:txBody>
      </p:sp>
      <p:pic>
        <p:nvPicPr>
          <p:cNvPr id="1225" name="Google Shape;1225;p124"/>
          <p:cNvPicPr preferRelativeResize="0"/>
          <p:nvPr/>
        </p:nvPicPr>
        <p:blipFill>
          <a:blip r:embed="rId3">
            <a:alphaModFix/>
          </a:blip>
          <a:stretch>
            <a:fillRect/>
          </a:stretch>
        </p:blipFill>
        <p:spPr>
          <a:xfrm>
            <a:off x="4310475" y="1278950"/>
            <a:ext cx="4710674" cy="3561124"/>
          </a:xfrm>
          <a:prstGeom prst="rect">
            <a:avLst/>
          </a:prstGeom>
          <a:noFill/>
          <a:ln>
            <a:noFill/>
          </a:ln>
        </p:spPr>
      </p:pic>
      <p:sp>
        <p:nvSpPr>
          <p:cNvPr id="1226" name="Google Shape;1226;p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7" name="Google Shape;1227;p124"/>
          <p:cNvSpPr txBox="1"/>
          <p:nvPr/>
        </p:nvSpPr>
        <p:spPr>
          <a:xfrm>
            <a:off x="4566250" y="4840075"/>
            <a:ext cx="4159200" cy="3033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latin typeface="Roboto"/>
                <a:ea typeface="Roboto"/>
                <a:cs typeface="Roboto"/>
                <a:sym typeface="Roboto"/>
              </a:rPr>
              <a:t>New mounting points for gears, engine, and fuel tank.</a:t>
            </a:r>
            <a:endParaRPr>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from XDrive slide</a:t>
            </a:r>
            <a:endParaRPr/>
          </a:p>
        </p:txBody>
      </p:sp>
      <p:sp>
        <p:nvSpPr>
          <p:cNvPr id="1233" name="Google Shape;1233;p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4" name="Google Shape;1234;p125"/>
          <p:cNvPicPr preferRelativeResize="0"/>
          <p:nvPr/>
        </p:nvPicPr>
        <p:blipFill>
          <a:blip r:embed="rId3">
            <a:alphaModFix/>
          </a:blip>
          <a:stretch>
            <a:fillRect/>
          </a:stretch>
        </p:blipFill>
        <p:spPr>
          <a:xfrm>
            <a:off x="2651125" y="1268775"/>
            <a:ext cx="3841799" cy="3593500"/>
          </a:xfrm>
          <a:prstGeom prst="rect">
            <a:avLst/>
          </a:prstGeom>
          <a:noFill/>
          <a:ln>
            <a:noFill/>
          </a:ln>
        </p:spPr>
      </p:pic>
      <p:sp>
        <p:nvSpPr>
          <p:cNvPr id="1235" name="Google Shape;1235;p125"/>
          <p:cNvSpPr/>
          <p:nvPr/>
        </p:nvSpPr>
        <p:spPr>
          <a:xfrm>
            <a:off x="3868800" y="1948050"/>
            <a:ext cx="703200" cy="623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25"/>
          <p:cNvSpPr txBox="1"/>
          <p:nvPr/>
        </p:nvSpPr>
        <p:spPr>
          <a:xfrm>
            <a:off x="2871475" y="4795675"/>
            <a:ext cx="3522900" cy="347700"/>
          </a:xfrm>
          <a:prstGeom prst="rect">
            <a:avLst/>
          </a:prstGeom>
          <a:noFill/>
          <a:ln>
            <a:noFill/>
          </a:ln>
        </p:spPr>
        <p:txBody>
          <a:bodyPr anchorCtr="0" anchor="t" bIns="91425" lIns="91425" spcFirstLastPara="1" rIns="91425" wrap="square" tIns="91425">
            <a:normAutofit fontScale="70000"/>
          </a:bodyPr>
          <a:lstStyle/>
          <a:p>
            <a:pPr indent="0" lvl="0" marL="0" rtl="0" algn="ctr">
              <a:spcBef>
                <a:spcPts val="0"/>
              </a:spcBef>
              <a:spcAft>
                <a:spcPts val="0"/>
              </a:spcAft>
              <a:buNone/>
            </a:pPr>
            <a:r>
              <a:rPr lang="en">
                <a:latin typeface="Roboto"/>
                <a:ea typeface="Roboto"/>
                <a:cs typeface="Roboto"/>
                <a:sym typeface="Roboto"/>
              </a:rPr>
              <a:t>XDrive clutch mechanism. </a:t>
            </a:r>
            <a:r>
              <a:rPr lang="en">
                <a:latin typeface="Roboto"/>
                <a:ea typeface="Roboto"/>
                <a:cs typeface="Roboto"/>
                <a:sym typeface="Roboto"/>
              </a:rPr>
              <a:t>Notice the splined opening in </a:t>
            </a:r>
            <a:r>
              <a:rPr lang="en">
                <a:solidFill>
                  <a:srgbClr val="FF0000"/>
                </a:solidFill>
                <a:latin typeface="Roboto"/>
                <a:ea typeface="Roboto"/>
                <a:cs typeface="Roboto"/>
                <a:sym typeface="Roboto"/>
              </a:rPr>
              <a:t>red</a:t>
            </a:r>
            <a:endParaRPr>
              <a:solidFill>
                <a:srgbClr val="FF0000"/>
              </a:solidFill>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Spline Selection</a:t>
            </a:r>
            <a:endParaRPr/>
          </a:p>
        </p:txBody>
      </p:sp>
      <p:sp>
        <p:nvSpPr>
          <p:cNvPr id="1242" name="Google Shape;1242;p126"/>
          <p:cNvSpPr txBox="1"/>
          <p:nvPr/>
        </p:nvSpPr>
        <p:spPr>
          <a:xfrm>
            <a:off x="417350" y="1590425"/>
            <a:ext cx="4154700" cy="3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spline was to be made for the Clutch Pack Output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Two main splines used in the industry that can be manufactured in-house</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Involute Spline</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Parallel Key</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Parallel Key was easiest to manufacture and could be overdesigned to account for stress concentrations</a:t>
            </a:r>
            <a:endParaRPr sz="1800">
              <a:latin typeface="Roboto"/>
              <a:ea typeface="Roboto"/>
              <a:cs typeface="Roboto"/>
              <a:sym typeface="Roboto"/>
            </a:endParaRPr>
          </a:p>
        </p:txBody>
      </p:sp>
      <p:pic>
        <p:nvPicPr>
          <p:cNvPr id="1243" name="Google Shape;1243;p126"/>
          <p:cNvPicPr preferRelativeResize="0"/>
          <p:nvPr/>
        </p:nvPicPr>
        <p:blipFill rotWithShape="1">
          <a:blip r:embed="rId3">
            <a:alphaModFix/>
          </a:blip>
          <a:srcRect b="22315" l="0" r="0" t="19676"/>
          <a:stretch/>
        </p:blipFill>
        <p:spPr>
          <a:xfrm>
            <a:off x="5118250" y="1300413"/>
            <a:ext cx="3714075" cy="2154400"/>
          </a:xfrm>
          <a:prstGeom prst="rect">
            <a:avLst/>
          </a:prstGeom>
          <a:noFill/>
          <a:ln>
            <a:noFill/>
          </a:ln>
        </p:spPr>
      </p:pic>
      <p:pic>
        <p:nvPicPr>
          <p:cNvPr id="1244" name="Google Shape;1244;p126"/>
          <p:cNvPicPr preferRelativeResize="0"/>
          <p:nvPr/>
        </p:nvPicPr>
        <p:blipFill>
          <a:blip r:embed="rId4">
            <a:alphaModFix/>
          </a:blip>
          <a:stretch>
            <a:fillRect/>
          </a:stretch>
        </p:blipFill>
        <p:spPr>
          <a:xfrm>
            <a:off x="5768100" y="3454825"/>
            <a:ext cx="2414355" cy="1296900"/>
          </a:xfrm>
          <a:prstGeom prst="rect">
            <a:avLst/>
          </a:prstGeom>
          <a:noFill/>
          <a:ln>
            <a:noFill/>
          </a:ln>
        </p:spPr>
      </p:pic>
      <p:sp>
        <p:nvSpPr>
          <p:cNvPr id="1245" name="Google Shape;1245;p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6" name="Google Shape;1246;p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7" name="Google Shape;1247;p126"/>
          <p:cNvSpPr txBox="1"/>
          <p:nvPr/>
        </p:nvSpPr>
        <p:spPr>
          <a:xfrm>
            <a:off x="5454325" y="4663250"/>
            <a:ext cx="2893800" cy="3936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latin typeface="Roboto"/>
                <a:ea typeface="Roboto"/>
                <a:cs typeface="Roboto"/>
                <a:sym typeface="Roboto"/>
              </a:rPr>
              <a:t>Image of spline and their cross section</a:t>
            </a:r>
            <a:endParaRPr>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pic>
        <p:nvPicPr>
          <p:cNvPr id="1252" name="Google Shape;1252;p127"/>
          <p:cNvPicPr preferRelativeResize="0"/>
          <p:nvPr/>
        </p:nvPicPr>
        <p:blipFill>
          <a:blip r:embed="rId3">
            <a:alphaModFix/>
          </a:blip>
          <a:stretch>
            <a:fillRect/>
          </a:stretch>
        </p:blipFill>
        <p:spPr>
          <a:xfrm>
            <a:off x="-111001" y="2449225"/>
            <a:ext cx="2212751" cy="2061451"/>
          </a:xfrm>
          <a:prstGeom prst="rect">
            <a:avLst/>
          </a:prstGeom>
          <a:noFill/>
          <a:ln>
            <a:noFill/>
          </a:ln>
        </p:spPr>
      </p:pic>
      <p:sp>
        <p:nvSpPr>
          <p:cNvPr id="1253" name="Google Shape;1253;p1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ISO Spline Selection</a:t>
            </a:r>
            <a:endParaRPr/>
          </a:p>
        </p:txBody>
      </p:sp>
      <p:pic>
        <p:nvPicPr>
          <p:cNvPr id="1254" name="Google Shape;1254;p127"/>
          <p:cNvPicPr preferRelativeResize="0"/>
          <p:nvPr/>
        </p:nvPicPr>
        <p:blipFill>
          <a:blip r:embed="rId4">
            <a:alphaModFix/>
          </a:blip>
          <a:stretch>
            <a:fillRect/>
          </a:stretch>
        </p:blipFill>
        <p:spPr>
          <a:xfrm>
            <a:off x="2065250" y="2276525"/>
            <a:ext cx="6955900" cy="2297125"/>
          </a:xfrm>
          <a:prstGeom prst="rect">
            <a:avLst/>
          </a:prstGeom>
          <a:noFill/>
          <a:ln cap="flat" cmpd="sng" w="19050">
            <a:solidFill>
              <a:schemeClr val="dk2"/>
            </a:solidFill>
            <a:prstDash val="solid"/>
            <a:round/>
            <a:headEnd len="sm" w="sm" type="none"/>
            <a:tailEnd len="sm" w="sm" type="none"/>
          </a:ln>
        </p:spPr>
      </p:pic>
      <p:sp>
        <p:nvSpPr>
          <p:cNvPr id="1255" name="Google Shape;1255;p127"/>
          <p:cNvSpPr txBox="1"/>
          <p:nvPr/>
        </p:nvSpPr>
        <p:spPr>
          <a:xfrm>
            <a:off x="214325" y="1387400"/>
            <a:ext cx="86181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ISO Spline 6 x 18 x 22 was selected as the output shaft spline for the clutch pack</a:t>
            </a:r>
            <a:endParaRPr sz="1800">
              <a:latin typeface="Roboto"/>
              <a:ea typeface="Roboto"/>
              <a:cs typeface="Roboto"/>
              <a:sym typeface="Roboto"/>
            </a:endParaRPr>
          </a:p>
        </p:txBody>
      </p:sp>
      <p:sp>
        <p:nvSpPr>
          <p:cNvPr id="1256" name="Google Shape;1256;p127"/>
          <p:cNvSpPr/>
          <p:nvPr/>
        </p:nvSpPr>
        <p:spPr>
          <a:xfrm>
            <a:off x="6201825" y="3411725"/>
            <a:ext cx="1154400" cy="250500"/>
          </a:xfrm>
          <a:prstGeom prst="rect">
            <a:avLst/>
          </a:prstGeom>
          <a:noFill/>
          <a:ln cap="flat" cmpd="sng" w="19050">
            <a:solidFill>
              <a:srgbClr val="0000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1257" name="Google Shape;1257;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8" name="Google Shape;1258;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9" name="Google Shape;1259;p127"/>
          <p:cNvSpPr txBox="1"/>
          <p:nvPr/>
        </p:nvSpPr>
        <p:spPr>
          <a:xfrm>
            <a:off x="259000" y="4611925"/>
            <a:ext cx="1768800" cy="4962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latin typeface="Roboto"/>
                <a:ea typeface="Roboto"/>
                <a:cs typeface="Roboto"/>
                <a:sym typeface="Roboto"/>
              </a:rPr>
              <a:t>Labeling of spline diagram</a:t>
            </a:r>
            <a:endParaRPr>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pic>
        <p:nvPicPr>
          <p:cNvPr id="1264" name="Google Shape;1264;p128"/>
          <p:cNvPicPr preferRelativeResize="0"/>
          <p:nvPr/>
        </p:nvPicPr>
        <p:blipFill>
          <a:blip r:embed="rId3">
            <a:alphaModFix/>
          </a:blip>
          <a:stretch>
            <a:fillRect/>
          </a:stretch>
        </p:blipFill>
        <p:spPr>
          <a:xfrm>
            <a:off x="3915566" y="1217050"/>
            <a:ext cx="4805559" cy="3713975"/>
          </a:xfrm>
          <a:prstGeom prst="rect">
            <a:avLst/>
          </a:prstGeom>
          <a:noFill/>
          <a:ln>
            <a:noFill/>
          </a:ln>
        </p:spPr>
      </p:pic>
      <p:sp>
        <p:nvSpPr>
          <p:cNvPr id="1265" name="Google Shape;1265;p1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ISO Bearing</a:t>
            </a:r>
            <a:endParaRPr/>
          </a:p>
        </p:txBody>
      </p:sp>
      <p:sp>
        <p:nvSpPr>
          <p:cNvPr id="1266" name="Google Shape;1266;p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7" name="Google Shape;1267;p128"/>
          <p:cNvSpPr txBox="1"/>
          <p:nvPr/>
        </p:nvSpPr>
        <p:spPr>
          <a:xfrm>
            <a:off x="311725" y="1635550"/>
            <a:ext cx="3000000" cy="26940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sz="1800">
                <a:latin typeface="Roboto"/>
                <a:ea typeface="Roboto"/>
                <a:cs typeface="Roboto"/>
                <a:sym typeface="Roboto"/>
              </a:rPr>
              <a:t>ISO Spline 6 x 18 x 22 (mm)</a:t>
            </a:r>
            <a:endParaRPr sz="1800">
              <a:latin typeface="Roboto"/>
              <a:ea typeface="Roboto"/>
              <a:cs typeface="Roboto"/>
              <a:sym typeface="Roboto"/>
            </a:endParaRPr>
          </a:p>
          <a:p>
            <a:pPr indent="0" lvl="0" marL="0" rtl="0" algn="ctr">
              <a:spcBef>
                <a:spcPts val="0"/>
              </a:spcBef>
              <a:spcAft>
                <a:spcPts val="0"/>
              </a:spcAft>
              <a:buNone/>
            </a:pPr>
            <a:r>
              <a:t/>
            </a:r>
            <a:endParaRPr sz="1800">
              <a:latin typeface="Roboto"/>
              <a:ea typeface="Roboto"/>
              <a:cs typeface="Roboto"/>
              <a:sym typeface="Roboto"/>
            </a:endParaRPr>
          </a:p>
          <a:p>
            <a:pPr indent="0" lvl="0" marL="0" rtl="0" algn="ctr">
              <a:spcBef>
                <a:spcPts val="0"/>
              </a:spcBef>
              <a:spcAft>
                <a:spcPts val="0"/>
              </a:spcAft>
              <a:buNone/>
            </a:pPr>
            <a:r>
              <a:rPr lang="en" sz="1800">
                <a:latin typeface="Roboto"/>
                <a:ea typeface="Roboto"/>
                <a:cs typeface="Roboto"/>
                <a:sym typeface="Roboto"/>
              </a:rPr>
              <a:t>25.4mm = 1 In.</a:t>
            </a:r>
            <a:endParaRPr sz="1800">
              <a:latin typeface="Roboto"/>
              <a:ea typeface="Roboto"/>
              <a:cs typeface="Roboto"/>
              <a:sym typeface="Roboto"/>
            </a:endParaRPr>
          </a:p>
          <a:p>
            <a:pPr indent="0" lvl="0" marL="0" rtl="0" algn="ctr">
              <a:spcBef>
                <a:spcPts val="0"/>
              </a:spcBef>
              <a:spcAft>
                <a:spcPts val="0"/>
              </a:spcAft>
              <a:buNone/>
            </a:pPr>
            <a:r>
              <a:t/>
            </a:r>
            <a:endParaRPr sz="1800">
              <a:latin typeface="Roboto"/>
              <a:ea typeface="Roboto"/>
              <a:cs typeface="Roboto"/>
              <a:sym typeface="Roboto"/>
            </a:endParaRPr>
          </a:p>
          <a:p>
            <a:pPr indent="0" lvl="0" marL="0" rtl="0" algn="ctr">
              <a:spcBef>
                <a:spcPts val="0"/>
              </a:spcBef>
              <a:spcAft>
                <a:spcPts val="0"/>
              </a:spcAft>
              <a:buNone/>
            </a:pPr>
            <a:r>
              <a:rPr lang="en" sz="1800">
                <a:latin typeface="Roboto"/>
                <a:ea typeface="Roboto"/>
                <a:cs typeface="Roboto"/>
                <a:sym typeface="Roboto"/>
              </a:rPr>
              <a:t>This bearing is too big, therefore, shoulder was created</a:t>
            </a:r>
            <a:endParaRPr sz="1800">
              <a:latin typeface="Roboto"/>
              <a:ea typeface="Roboto"/>
              <a:cs typeface="Roboto"/>
              <a:sym typeface="Roboto"/>
            </a:endParaRPr>
          </a:p>
        </p:txBody>
      </p:sp>
      <p:sp>
        <p:nvSpPr>
          <p:cNvPr id="1268" name="Google Shape;1268;p128"/>
          <p:cNvSpPr txBox="1"/>
          <p:nvPr/>
        </p:nvSpPr>
        <p:spPr>
          <a:xfrm>
            <a:off x="4299825" y="4832675"/>
            <a:ext cx="4172400" cy="3108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latin typeface="Roboto"/>
                <a:ea typeface="Roboto"/>
                <a:cs typeface="Roboto"/>
                <a:sym typeface="Roboto"/>
              </a:rPr>
              <a:t>Engineering Drawing of ISO ball bearing</a:t>
            </a:r>
            <a:endParaRPr>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ISO Spline design</a:t>
            </a:r>
            <a:endParaRPr/>
          </a:p>
        </p:txBody>
      </p:sp>
      <p:sp>
        <p:nvSpPr>
          <p:cNvPr id="1274" name="Google Shape;1274;p12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our previous design of ISO Spline not being able to fit into a bearing, we decided to use same spline with different shaft size. </a:t>
            </a:r>
            <a:endParaRPr/>
          </a:p>
          <a:p>
            <a:pPr indent="0" lvl="0" marL="0" rtl="0" algn="l">
              <a:spcBef>
                <a:spcPts val="1200"/>
              </a:spcBef>
              <a:spcAft>
                <a:spcPts val="1200"/>
              </a:spcAft>
              <a:buNone/>
            </a:pPr>
            <a:r>
              <a:rPr lang="en"/>
              <a:t>To remove stress concentration of connecting different </a:t>
            </a:r>
            <a:r>
              <a:rPr lang="en"/>
              <a:t>shaft</a:t>
            </a:r>
            <a:r>
              <a:rPr lang="en"/>
              <a:t> sizes, a shoulder of radius 9mm was created.</a:t>
            </a:r>
            <a:endParaRPr/>
          </a:p>
        </p:txBody>
      </p:sp>
      <p:pic>
        <p:nvPicPr>
          <p:cNvPr id="1275" name="Google Shape;1275;p129"/>
          <p:cNvPicPr preferRelativeResize="0"/>
          <p:nvPr/>
        </p:nvPicPr>
        <p:blipFill>
          <a:blip r:embed="rId3">
            <a:alphaModFix/>
          </a:blip>
          <a:stretch>
            <a:fillRect/>
          </a:stretch>
        </p:blipFill>
        <p:spPr>
          <a:xfrm>
            <a:off x="4505225" y="1428325"/>
            <a:ext cx="4480176" cy="2767875"/>
          </a:xfrm>
          <a:prstGeom prst="rect">
            <a:avLst/>
          </a:prstGeom>
          <a:noFill/>
          <a:ln>
            <a:noFill/>
          </a:ln>
        </p:spPr>
      </p:pic>
      <p:sp>
        <p:nvSpPr>
          <p:cNvPr id="1276" name="Google Shape;1276;p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7" name="Google Shape;1277;p129"/>
          <p:cNvSpPr txBox="1"/>
          <p:nvPr/>
        </p:nvSpPr>
        <p:spPr>
          <a:xfrm>
            <a:off x="5261900" y="4336825"/>
            <a:ext cx="3210600" cy="3264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latin typeface="Roboto"/>
                <a:ea typeface="Roboto"/>
                <a:cs typeface="Roboto"/>
                <a:sym typeface="Roboto"/>
              </a:rPr>
              <a:t>ISO Spline CAD model</a:t>
            </a:r>
            <a:endParaRPr>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ISO Spline Stress Analysis</a:t>
            </a:r>
            <a:endParaRPr/>
          </a:p>
        </p:txBody>
      </p:sp>
      <p:sp>
        <p:nvSpPr>
          <p:cNvPr id="1283" name="Google Shape;1283;p130"/>
          <p:cNvSpPr txBox="1"/>
          <p:nvPr>
            <p:ph idx="1" type="body"/>
          </p:nvPr>
        </p:nvSpPr>
        <p:spPr>
          <a:xfrm>
            <a:off x="311700" y="1505700"/>
            <a:ext cx="3381300" cy="201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With a torque of approximately 165 ft-lbf, and a factor of safety of 1.25, therefore 206.25 ft-lbf was applied. </a:t>
            </a:r>
            <a:endParaRPr/>
          </a:p>
          <a:p>
            <a:pPr indent="0" lvl="0" marL="0" rtl="0" algn="l">
              <a:spcBef>
                <a:spcPts val="1200"/>
              </a:spcBef>
              <a:spcAft>
                <a:spcPts val="0"/>
              </a:spcAft>
              <a:buNone/>
            </a:pPr>
            <a:r>
              <a:rPr lang="en"/>
              <a:t>Convergence was found around 382 MPa, which was at the spline corner, between the shoulder and the spline.</a:t>
            </a:r>
            <a:endParaRPr/>
          </a:p>
          <a:p>
            <a:pPr indent="0" lvl="0" marL="0" rtl="0" algn="l">
              <a:spcBef>
                <a:spcPts val="1200"/>
              </a:spcBef>
              <a:spcAft>
                <a:spcPts val="1200"/>
              </a:spcAft>
              <a:buNone/>
            </a:pPr>
            <a:r>
              <a:rPr lang="en"/>
              <a:t>Material chosen is 4140 Steel</a:t>
            </a:r>
            <a:endParaRPr/>
          </a:p>
        </p:txBody>
      </p:sp>
      <p:pic>
        <p:nvPicPr>
          <p:cNvPr id="1284" name="Google Shape;1284;p130"/>
          <p:cNvPicPr preferRelativeResize="0"/>
          <p:nvPr/>
        </p:nvPicPr>
        <p:blipFill>
          <a:blip r:embed="rId3">
            <a:alphaModFix/>
          </a:blip>
          <a:stretch>
            <a:fillRect/>
          </a:stretch>
        </p:blipFill>
        <p:spPr>
          <a:xfrm>
            <a:off x="3831475" y="1678850"/>
            <a:ext cx="5049525" cy="2948175"/>
          </a:xfrm>
          <a:prstGeom prst="rect">
            <a:avLst/>
          </a:prstGeom>
          <a:noFill/>
          <a:ln>
            <a:noFill/>
          </a:ln>
        </p:spPr>
      </p:pic>
      <p:sp>
        <p:nvSpPr>
          <p:cNvPr id="1285" name="Google Shape;1285;p1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6" name="Google Shape;1286;p130"/>
          <p:cNvSpPr txBox="1"/>
          <p:nvPr/>
        </p:nvSpPr>
        <p:spPr>
          <a:xfrm>
            <a:off x="4159200" y="4692050"/>
            <a:ext cx="4255500" cy="3936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latin typeface="Roboto"/>
                <a:ea typeface="Roboto"/>
                <a:cs typeface="Roboto"/>
                <a:sym typeface="Roboto"/>
              </a:rPr>
              <a:t>FEA of ISO Spline stress</a:t>
            </a:r>
            <a:endParaRPr>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Convergence Study</a:t>
            </a:r>
            <a:endParaRPr/>
          </a:p>
        </p:txBody>
      </p:sp>
      <p:sp>
        <p:nvSpPr>
          <p:cNvPr id="1292" name="Google Shape;1292;p131"/>
          <p:cNvSpPr txBox="1"/>
          <p:nvPr>
            <p:ph idx="1" type="body"/>
          </p:nvPr>
        </p:nvSpPr>
        <p:spPr>
          <a:xfrm>
            <a:off x="311725" y="1387275"/>
            <a:ext cx="8472900" cy="285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From </a:t>
            </a:r>
            <a:r>
              <a:rPr lang="en"/>
              <a:t>the</a:t>
            </a:r>
            <a:r>
              <a:rPr lang="en"/>
              <a:t> convergence study, it can be seen that the maximum stress converges. </a:t>
            </a:r>
            <a:endParaRPr/>
          </a:p>
        </p:txBody>
      </p:sp>
      <p:sp>
        <p:nvSpPr>
          <p:cNvPr id="1293" name="Google Shape;1293;p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94" name="Google Shape;1294;p131"/>
          <p:cNvPicPr preferRelativeResize="0"/>
          <p:nvPr/>
        </p:nvPicPr>
        <p:blipFill>
          <a:blip r:embed="rId3">
            <a:alphaModFix/>
          </a:blip>
          <a:stretch>
            <a:fillRect/>
          </a:stretch>
        </p:blipFill>
        <p:spPr>
          <a:xfrm>
            <a:off x="1757937" y="1790949"/>
            <a:ext cx="5628175" cy="33001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 joint</a:t>
            </a:r>
            <a:endParaRPr/>
          </a:p>
        </p:txBody>
      </p:sp>
      <p:sp>
        <p:nvSpPr>
          <p:cNvPr id="1300" name="Google Shape;1300;p132"/>
          <p:cNvSpPr txBox="1"/>
          <p:nvPr>
            <p:ph idx="1" type="body"/>
          </p:nvPr>
        </p:nvSpPr>
        <p:spPr>
          <a:xfrm>
            <a:off x="311700" y="1505700"/>
            <a:ext cx="3999900" cy="334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Cars don’t always drive on flat surfaces.</a:t>
            </a:r>
            <a:endParaRPr>
              <a:solidFill>
                <a:srgbClr val="000000"/>
              </a:solidFill>
            </a:endParaRPr>
          </a:p>
          <a:p>
            <a:pPr indent="0" lvl="0" marL="0" rtl="0" algn="l">
              <a:spcBef>
                <a:spcPts val="1200"/>
              </a:spcBef>
              <a:spcAft>
                <a:spcPts val="0"/>
              </a:spcAft>
              <a:buNone/>
            </a:pPr>
            <a:r>
              <a:rPr lang="en">
                <a:solidFill>
                  <a:srgbClr val="000000"/>
                </a:solidFill>
              </a:rPr>
              <a:t>The front and rear portion of the car will not always be aligned.</a:t>
            </a:r>
            <a:endParaRPr>
              <a:solidFill>
                <a:srgbClr val="000000"/>
              </a:solidFill>
            </a:endParaRPr>
          </a:p>
          <a:p>
            <a:pPr indent="0" lvl="0" marL="0" rtl="0" algn="l">
              <a:spcBef>
                <a:spcPts val="1200"/>
              </a:spcBef>
              <a:spcAft>
                <a:spcPts val="0"/>
              </a:spcAft>
              <a:buNone/>
            </a:pPr>
            <a:r>
              <a:rPr lang="en">
                <a:solidFill>
                  <a:srgbClr val="000000"/>
                </a:solidFill>
              </a:rPr>
              <a:t>Therefore, U Joints are used to allow that movement of </a:t>
            </a:r>
            <a:r>
              <a:rPr lang="en">
                <a:solidFill>
                  <a:srgbClr val="000000"/>
                </a:solidFill>
              </a:rPr>
              <a:t>front</a:t>
            </a:r>
            <a:r>
              <a:rPr lang="en">
                <a:solidFill>
                  <a:srgbClr val="000000"/>
                </a:solidFill>
              </a:rPr>
              <a:t> and rear of powertrain without sacrificing speed</a:t>
            </a:r>
            <a:endParaRPr>
              <a:solidFill>
                <a:srgbClr val="000000"/>
              </a:solidFill>
            </a:endParaRPr>
          </a:p>
          <a:p>
            <a:pPr indent="0" lvl="0" marL="0" rtl="0" algn="ctr">
              <a:spcBef>
                <a:spcPts val="1200"/>
              </a:spcBef>
              <a:spcAft>
                <a:spcPts val="0"/>
              </a:spcAft>
              <a:buNone/>
            </a:pPr>
            <a:r>
              <a:t/>
            </a:r>
            <a:endParaRPr/>
          </a:p>
          <a:p>
            <a:pPr indent="0" lvl="0" marL="0" rtl="0" algn="ctr">
              <a:spcBef>
                <a:spcPts val="1200"/>
              </a:spcBef>
              <a:spcAft>
                <a:spcPts val="1200"/>
              </a:spcAft>
              <a:buNone/>
            </a:pPr>
            <a:r>
              <a:t/>
            </a:r>
            <a:endParaRPr/>
          </a:p>
        </p:txBody>
      </p:sp>
      <p:sp>
        <p:nvSpPr>
          <p:cNvPr id="1301" name="Google Shape;1301;p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2" name="Google Shape;1302;p132"/>
          <p:cNvPicPr preferRelativeResize="0"/>
          <p:nvPr/>
        </p:nvPicPr>
        <p:blipFill>
          <a:blip r:embed="rId3">
            <a:alphaModFix/>
          </a:blip>
          <a:stretch>
            <a:fillRect/>
          </a:stretch>
        </p:blipFill>
        <p:spPr>
          <a:xfrm>
            <a:off x="5312025" y="1961175"/>
            <a:ext cx="3109700" cy="1821400"/>
          </a:xfrm>
          <a:prstGeom prst="rect">
            <a:avLst/>
          </a:prstGeom>
          <a:noFill/>
          <a:ln>
            <a:noFill/>
          </a:ln>
        </p:spPr>
      </p:pic>
      <p:sp>
        <p:nvSpPr>
          <p:cNvPr id="1303" name="Google Shape;1303;p132"/>
          <p:cNvSpPr txBox="1"/>
          <p:nvPr/>
        </p:nvSpPr>
        <p:spPr>
          <a:xfrm>
            <a:off x="5409925" y="3944575"/>
            <a:ext cx="3011700" cy="510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latin typeface="Roboto"/>
                <a:ea typeface="Roboto"/>
                <a:cs typeface="Roboto"/>
                <a:sym typeface="Roboto"/>
              </a:rPr>
              <a:t>U Joint GIF of it </a:t>
            </a:r>
            <a:r>
              <a:rPr lang="en">
                <a:latin typeface="Roboto"/>
                <a:ea typeface="Roboto"/>
                <a:cs typeface="Roboto"/>
                <a:sym typeface="Roboto"/>
              </a:rPr>
              <a:t>rotating</a:t>
            </a:r>
            <a:r>
              <a:rPr lang="en">
                <a:latin typeface="Roboto"/>
                <a:ea typeface="Roboto"/>
                <a:cs typeface="Roboto"/>
                <a:sym typeface="Roboto"/>
              </a:rPr>
              <a:t> while not being aligned</a:t>
            </a:r>
            <a:endParaRPr>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U-joint Validation</a:t>
            </a:r>
            <a:endParaRPr/>
          </a:p>
        </p:txBody>
      </p:sp>
      <p:sp>
        <p:nvSpPr>
          <p:cNvPr id="1309" name="Google Shape;1309;p133"/>
          <p:cNvSpPr txBox="1"/>
          <p:nvPr>
            <p:ph idx="1" type="body"/>
          </p:nvPr>
        </p:nvSpPr>
        <p:spPr>
          <a:xfrm>
            <a:off x="311700" y="1505700"/>
            <a:ext cx="3999900" cy="2019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000000"/>
                </a:solidFill>
              </a:rPr>
              <a:t>With an angle of operation of 10 degrees and a max RPM of 330 RPM, the angular torque capacity was calculated as follows from Ondrives </a:t>
            </a:r>
            <a:endParaRPr>
              <a:solidFill>
                <a:srgbClr val="000000"/>
              </a:solidFill>
            </a:endParaRPr>
          </a:p>
          <a:p>
            <a:pPr indent="-311150" lvl="0" marL="457200" rtl="0" algn="l">
              <a:spcBef>
                <a:spcPts val="1200"/>
              </a:spcBef>
              <a:spcAft>
                <a:spcPts val="0"/>
              </a:spcAft>
              <a:buClr>
                <a:srgbClr val="000000"/>
              </a:buClr>
              <a:buSzPts val="1300"/>
              <a:buChar char="-"/>
            </a:pPr>
            <a:r>
              <a:rPr lang="en">
                <a:solidFill>
                  <a:srgbClr val="000000"/>
                </a:solidFill>
              </a:rPr>
              <a:t>the arbitrary 10000 value did not have any references on the website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Factor of safety of 1.5 was chosen</a:t>
            </a:r>
            <a:endParaRPr>
              <a:solidFill>
                <a:srgbClr val="000000"/>
              </a:solidFill>
            </a:endParaRPr>
          </a:p>
          <a:p>
            <a:pPr indent="0" lvl="0" marL="0" rtl="0" algn="l">
              <a:spcBef>
                <a:spcPts val="1200"/>
              </a:spcBef>
              <a:spcAft>
                <a:spcPts val="1200"/>
              </a:spcAft>
              <a:buNone/>
            </a:pPr>
            <a:r>
              <a:rPr lang="en">
                <a:solidFill>
                  <a:srgbClr val="000000"/>
                </a:solidFill>
              </a:rPr>
              <a:t>The U-joints selected from McMaster-Carr can withstand up to 11,000 in-lbs of torque</a:t>
            </a:r>
            <a:endParaRPr>
              <a:solidFill>
                <a:srgbClr val="000000"/>
              </a:solidFill>
            </a:endParaRPr>
          </a:p>
        </p:txBody>
      </p:sp>
      <p:sp>
        <p:nvSpPr>
          <p:cNvPr id="1310" name="Google Shape;1310;p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1" name="Google Shape;1311;p133"/>
          <p:cNvPicPr preferRelativeResize="0"/>
          <p:nvPr/>
        </p:nvPicPr>
        <p:blipFill>
          <a:blip r:embed="rId3">
            <a:alphaModFix/>
          </a:blip>
          <a:stretch>
            <a:fillRect/>
          </a:stretch>
        </p:blipFill>
        <p:spPr>
          <a:xfrm>
            <a:off x="311700" y="3525595"/>
            <a:ext cx="3599925" cy="856875"/>
          </a:xfrm>
          <a:prstGeom prst="rect">
            <a:avLst/>
          </a:prstGeom>
          <a:noFill/>
          <a:ln>
            <a:noFill/>
          </a:ln>
        </p:spPr>
      </p:pic>
      <p:sp>
        <p:nvSpPr>
          <p:cNvPr id="1312" name="Google Shape;1312;p133"/>
          <p:cNvSpPr txBox="1"/>
          <p:nvPr/>
        </p:nvSpPr>
        <p:spPr>
          <a:xfrm>
            <a:off x="4318238" y="3775850"/>
            <a:ext cx="3747600" cy="123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330*11 = 3630</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10000 - 3630 = 6370</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10000/6370 = 1.57</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1.57*165(1.5) = 388.58 ft-lbs = 4662.96 in-lbs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313" name="Google Shape;1313;p133"/>
          <p:cNvPicPr preferRelativeResize="0"/>
          <p:nvPr/>
        </p:nvPicPr>
        <p:blipFill>
          <a:blip r:embed="rId4">
            <a:alphaModFix/>
          </a:blip>
          <a:stretch>
            <a:fillRect/>
          </a:stretch>
        </p:blipFill>
        <p:spPr>
          <a:xfrm>
            <a:off x="4869112" y="1342513"/>
            <a:ext cx="3682276" cy="2065025"/>
          </a:xfrm>
          <a:prstGeom prst="rect">
            <a:avLst/>
          </a:prstGeom>
          <a:noFill/>
          <a:ln>
            <a:noFill/>
          </a:ln>
        </p:spPr>
      </p:pic>
      <p:cxnSp>
        <p:nvCxnSpPr>
          <p:cNvPr id="1314" name="Google Shape;1314;p133"/>
          <p:cNvCxnSpPr>
            <a:stCxn id="1311" idx="3"/>
          </p:cNvCxnSpPr>
          <p:nvPr/>
        </p:nvCxnSpPr>
        <p:spPr>
          <a:xfrm>
            <a:off x="3911625" y="3954032"/>
            <a:ext cx="432600" cy="212700"/>
          </a:xfrm>
          <a:prstGeom prst="straightConnector1">
            <a:avLst/>
          </a:prstGeom>
          <a:noFill/>
          <a:ln cap="flat" cmpd="sng" w="19050">
            <a:solidFill>
              <a:srgbClr val="0000FF"/>
            </a:solidFill>
            <a:prstDash val="solid"/>
            <a:round/>
            <a:headEnd len="med" w="med" type="none"/>
            <a:tailEnd len="med" w="med" type="triangle"/>
          </a:ln>
        </p:spPr>
      </p:cxnSp>
      <p:sp>
        <p:nvSpPr>
          <p:cNvPr id="1315" name="Google Shape;1315;p133"/>
          <p:cNvSpPr txBox="1"/>
          <p:nvPr/>
        </p:nvSpPr>
        <p:spPr>
          <a:xfrm>
            <a:off x="4973275" y="3456125"/>
            <a:ext cx="3600000" cy="3198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latin typeface="Roboto"/>
                <a:ea typeface="Roboto"/>
                <a:cs typeface="Roboto"/>
                <a:sym typeface="Roboto"/>
              </a:rPr>
              <a:t>U joints within the BAJA assembly</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Changes</a:t>
            </a:r>
            <a:endParaRPr/>
          </a:p>
        </p:txBody>
      </p:sp>
      <p:pic>
        <p:nvPicPr>
          <p:cNvPr id="284" name="Google Shape;284;p35"/>
          <p:cNvPicPr preferRelativeResize="0"/>
          <p:nvPr/>
        </p:nvPicPr>
        <p:blipFill>
          <a:blip r:embed="rId3">
            <a:alphaModFix/>
          </a:blip>
          <a:stretch>
            <a:fillRect/>
          </a:stretch>
        </p:blipFill>
        <p:spPr>
          <a:xfrm>
            <a:off x="3105185" y="1844525"/>
            <a:ext cx="2933627" cy="2098775"/>
          </a:xfrm>
          <a:prstGeom prst="rect">
            <a:avLst/>
          </a:prstGeom>
          <a:noFill/>
          <a:ln>
            <a:noFill/>
          </a:ln>
        </p:spPr>
      </p:pic>
      <p:pic>
        <p:nvPicPr>
          <p:cNvPr id="285" name="Google Shape;285;p35"/>
          <p:cNvPicPr preferRelativeResize="0"/>
          <p:nvPr/>
        </p:nvPicPr>
        <p:blipFill>
          <a:blip r:embed="rId4">
            <a:alphaModFix/>
          </a:blip>
          <a:stretch>
            <a:fillRect/>
          </a:stretch>
        </p:blipFill>
        <p:spPr>
          <a:xfrm>
            <a:off x="42188" y="1878500"/>
            <a:ext cx="2892273" cy="2030801"/>
          </a:xfrm>
          <a:prstGeom prst="rect">
            <a:avLst/>
          </a:prstGeom>
          <a:noFill/>
          <a:ln>
            <a:noFill/>
          </a:ln>
        </p:spPr>
      </p:pic>
      <p:sp>
        <p:nvSpPr>
          <p:cNvPr id="286" name="Google Shape;286;p35"/>
          <p:cNvSpPr txBox="1"/>
          <p:nvPr/>
        </p:nvSpPr>
        <p:spPr>
          <a:xfrm>
            <a:off x="395273" y="3943300"/>
            <a:ext cx="21861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Roboto"/>
                <a:ea typeface="Roboto"/>
                <a:cs typeface="Roboto"/>
                <a:sym typeface="Roboto"/>
              </a:rPr>
              <a:t>2020 Chassis Final</a:t>
            </a:r>
            <a:endParaRPr i="1" sz="1200">
              <a:latin typeface="Roboto"/>
              <a:ea typeface="Roboto"/>
              <a:cs typeface="Roboto"/>
              <a:sym typeface="Roboto"/>
            </a:endParaRPr>
          </a:p>
        </p:txBody>
      </p:sp>
      <p:sp>
        <p:nvSpPr>
          <p:cNvPr id="287" name="Google Shape;28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5"/>
          <p:cNvSpPr txBox="1"/>
          <p:nvPr/>
        </p:nvSpPr>
        <p:spPr>
          <a:xfrm>
            <a:off x="3610063" y="3943300"/>
            <a:ext cx="19239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Roboto"/>
                <a:ea typeface="Roboto"/>
                <a:cs typeface="Roboto"/>
                <a:sym typeface="Roboto"/>
              </a:rPr>
              <a:t>2021 Chassis v1</a:t>
            </a:r>
            <a:endParaRPr i="1" sz="1200">
              <a:latin typeface="Roboto"/>
              <a:ea typeface="Roboto"/>
              <a:cs typeface="Roboto"/>
              <a:sym typeface="Roboto"/>
            </a:endParaRPr>
          </a:p>
        </p:txBody>
      </p:sp>
      <p:sp>
        <p:nvSpPr>
          <p:cNvPr id="289" name="Google Shape;289;p35"/>
          <p:cNvSpPr txBox="1"/>
          <p:nvPr/>
        </p:nvSpPr>
        <p:spPr>
          <a:xfrm>
            <a:off x="6596250" y="3943300"/>
            <a:ext cx="19239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Roboto"/>
                <a:ea typeface="Roboto"/>
                <a:cs typeface="Roboto"/>
                <a:sym typeface="Roboto"/>
              </a:rPr>
              <a:t>2021 Chassis v2</a:t>
            </a:r>
            <a:endParaRPr i="1" sz="1200">
              <a:latin typeface="Roboto"/>
              <a:ea typeface="Roboto"/>
              <a:cs typeface="Roboto"/>
              <a:sym typeface="Roboto"/>
            </a:endParaRPr>
          </a:p>
        </p:txBody>
      </p:sp>
      <p:pic>
        <p:nvPicPr>
          <p:cNvPr id="290" name="Google Shape;290;p35"/>
          <p:cNvPicPr preferRelativeResize="0"/>
          <p:nvPr/>
        </p:nvPicPr>
        <p:blipFill>
          <a:blip r:embed="rId5">
            <a:alphaModFix/>
          </a:blip>
          <a:stretch>
            <a:fillRect/>
          </a:stretch>
        </p:blipFill>
        <p:spPr>
          <a:xfrm>
            <a:off x="6091375" y="1860438"/>
            <a:ext cx="2933638" cy="206696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id="1320" name="Google Shape;1320;p134"/>
          <p:cNvPicPr preferRelativeResize="0"/>
          <p:nvPr/>
        </p:nvPicPr>
        <p:blipFill>
          <a:blip r:embed="rId3">
            <a:alphaModFix/>
          </a:blip>
          <a:stretch>
            <a:fillRect/>
          </a:stretch>
        </p:blipFill>
        <p:spPr>
          <a:xfrm>
            <a:off x="31625" y="2051950"/>
            <a:ext cx="4451145" cy="1837975"/>
          </a:xfrm>
          <a:prstGeom prst="rect">
            <a:avLst/>
          </a:prstGeom>
          <a:noFill/>
          <a:ln>
            <a:noFill/>
          </a:ln>
        </p:spPr>
      </p:pic>
      <p:sp>
        <p:nvSpPr>
          <p:cNvPr id="1321" name="Google Shape;1321;p1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Propeller shaft stress</a:t>
            </a:r>
            <a:endParaRPr/>
          </a:p>
        </p:txBody>
      </p:sp>
      <p:sp>
        <p:nvSpPr>
          <p:cNvPr id="1322" name="Google Shape;1322;p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3" name="Google Shape;1323;p134"/>
          <p:cNvPicPr preferRelativeResize="0"/>
          <p:nvPr/>
        </p:nvPicPr>
        <p:blipFill>
          <a:blip r:embed="rId4">
            <a:alphaModFix/>
          </a:blip>
          <a:stretch>
            <a:fillRect/>
          </a:stretch>
        </p:blipFill>
        <p:spPr>
          <a:xfrm>
            <a:off x="4373825" y="1500552"/>
            <a:ext cx="4770174" cy="2786750"/>
          </a:xfrm>
          <a:prstGeom prst="rect">
            <a:avLst/>
          </a:prstGeom>
          <a:noFill/>
          <a:ln>
            <a:noFill/>
          </a:ln>
        </p:spPr>
      </p:pic>
      <p:sp>
        <p:nvSpPr>
          <p:cNvPr id="1324" name="Google Shape;1324;p134"/>
          <p:cNvSpPr txBox="1"/>
          <p:nvPr/>
        </p:nvSpPr>
        <p:spPr>
          <a:xfrm>
            <a:off x="599450" y="1383925"/>
            <a:ext cx="3582000" cy="3936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latin typeface="Roboto"/>
                <a:ea typeface="Roboto"/>
                <a:cs typeface="Roboto"/>
                <a:sym typeface="Roboto"/>
              </a:rPr>
              <a:t>Since this is a solid rod,</a:t>
            </a:r>
            <a:endParaRPr>
              <a:latin typeface="Roboto"/>
              <a:ea typeface="Roboto"/>
              <a:cs typeface="Roboto"/>
              <a:sym typeface="Roboto"/>
            </a:endParaRPr>
          </a:p>
        </p:txBody>
      </p:sp>
      <p:sp>
        <p:nvSpPr>
          <p:cNvPr id="1325" name="Google Shape;1325;p134"/>
          <p:cNvSpPr txBox="1"/>
          <p:nvPr/>
        </p:nvSpPr>
        <p:spPr>
          <a:xfrm>
            <a:off x="599450" y="3818925"/>
            <a:ext cx="3582000" cy="4368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latin typeface="Roboto"/>
                <a:ea typeface="Roboto"/>
                <a:cs typeface="Roboto"/>
                <a:sym typeface="Roboto"/>
              </a:rPr>
              <a:t>Using a FOS of 2.0 with a rod made from 4140 steel, the criterion is met</a:t>
            </a:r>
            <a:endParaRPr>
              <a:latin typeface="Roboto"/>
              <a:ea typeface="Roboto"/>
              <a:cs typeface="Roboto"/>
              <a:sym typeface="Roboto"/>
            </a:endParaRPr>
          </a:p>
        </p:txBody>
      </p:sp>
      <p:pic>
        <p:nvPicPr>
          <p:cNvPr id="1326" name="Google Shape;1326;p134"/>
          <p:cNvPicPr preferRelativeResize="0"/>
          <p:nvPr/>
        </p:nvPicPr>
        <p:blipFill>
          <a:blip r:embed="rId5">
            <a:alphaModFix/>
          </a:blip>
          <a:stretch>
            <a:fillRect/>
          </a:stretch>
        </p:blipFill>
        <p:spPr>
          <a:xfrm>
            <a:off x="1843913" y="1655102"/>
            <a:ext cx="952436" cy="396849"/>
          </a:xfrm>
          <a:prstGeom prst="rect">
            <a:avLst/>
          </a:prstGeom>
          <a:noFill/>
          <a:ln>
            <a:noFill/>
          </a:ln>
        </p:spPr>
      </p:pic>
      <p:pic>
        <p:nvPicPr>
          <p:cNvPr id="1327" name="Google Shape;1327;p134"/>
          <p:cNvPicPr preferRelativeResize="0"/>
          <p:nvPr/>
        </p:nvPicPr>
        <p:blipFill>
          <a:blip r:embed="rId6">
            <a:alphaModFix/>
          </a:blip>
          <a:stretch>
            <a:fillRect/>
          </a:stretch>
        </p:blipFill>
        <p:spPr>
          <a:xfrm>
            <a:off x="1635550" y="4343875"/>
            <a:ext cx="1413250" cy="277100"/>
          </a:xfrm>
          <a:prstGeom prst="rect">
            <a:avLst/>
          </a:prstGeom>
          <a:noFill/>
          <a:ln>
            <a:noFill/>
          </a:ln>
        </p:spPr>
      </p:pic>
      <p:pic>
        <p:nvPicPr>
          <p:cNvPr id="1328" name="Google Shape;1328;p134"/>
          <p:cNvPicPr preferRelativeResize="0"/>
          <p:nvPr/>
        </p:nvPicPr>
        <p:blipFill>
          <a:blip r:embed="rId7">
            <a:alphaModFix/>
          </a:blip>
          <a:stretch>
            <a:fillRect/>
          </a:stretch>
        </p:blipFill>
        <p:spPr>
          <a:xfrm>
            <a:off x="3048798" y="4255725"/>
            <a:ext cx="592649" cy="549775"/>
          </a:xfrm>
          <a:prstGeom prst="rect">
            <a:avLst/>
          </a:prstGeom>
          <a:noFill/>
          <a:ln>
            <a:noFill/>
          </a:ln>
        </p:spPr>
      </p:pic>
      <p:sp>
        <p:nvSpPr>
          <p:cNvPr id="1329" name="Google Shape;1329;p134"/>
          <p:cNvSpPr txBox="1"/>
          <p:nvPr/>
        </p:nvSpPr>
        <p:spPr>
          <a:xfrm>
            <a:off x="4943675" y="4455225"/>
            <a:ext cx="3528900" cy="350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latin typeface="Roboto"/>
                <a:ea typeface="Roboto"/>
                <a:cs typeface="Roboto"/>
                <a:sym typeface="Roboto"/>
              </a:rPr>
              <a:t>Propeller shaft in BAJA Assembly</a:t>
            </a:r>
            <a:endParaRPr>
              <a:latin typeface="Roboto"/>
              <a:ea typeface="Roboto"/>
              <a:cs typeface="Roboto"/>
              <a:sym typeface="Roboto"/>
            </a:endParaRPr>
          </a:p>
        </p:txBody>
      </p:sp>
      <p:sp>
        <p:nvSpPr>
          <p:cNvPr id="1330" name="Google Shape;1330;p134"/>
          <p:cNvSpPr txBox="1"/>
          <p:nvPr/>
        </p:nvSpPr>
        <p:spPr>
          <a:xfrm>
            <a:off x="133425" y="2309025"/>
            <a:ext cx="1413300" cy="6810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latin typeface="Roboto"/>
                <a:ea typeface="Roboto"/>
                <a:cs typeface="Roboto"/>
                <a:sym typeface="Roboto"/>
              </a:rPr>
              <a:t>Using maximum distortion energy failure theory</a:t>
            </a:r>
            <a:endParaRPr>
              <a:latin typeface="Roboto"/>
              <a:ea typeface="Roboto"/>
              <a:cs typeface="Roboto"/>
              <a:sym typeface="Roboto"/>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BOM</a:t>
            </a:r>
            <a:endParaRPr/>
          </a:p>
        </p:txBody>
      </p:sp>
      <p:graphicFrame>
        <p:nvGraphicFramePr>
          <p:cNvPr id="1336" name="Google Shape;1336;p135"/>
          <p:cNvGraphicFramePr/>
          <p:nvPr/>
        </p:nvGraphicFramePr>
        <p:xfrm>
          <a:off x="1838350" y="1787975"/>
          <a:ext cx="3000000" cy="3000000"/>
        </p:xfrm>
        <a:graphic>
          <a:graphicData uri="http://schemas.openxmlformats.org/drawingml/2006/table">
            <a:tbl>
              <a:tblPr>
                <a:noFill/>
                <a:tableStyleId>{0368ED8D-511D-4E32-9B09-FD020FBC666D}</a:tableStyleId>
              </a:tblPr>
              <a:tblGrid>
                <a:gridCol w="1657350"/>
                <a:gridCol w="952500"/>
                <a:gridCol w="952500"/>
                <a:gridCol w="952500"/>
                <a:gridCol w="952500"/>
              </a:tblGrid>
              <a:tr h="200025">
                <a:tc>
                  <a:txBody>
                    <a:bodyPr/>
                    <a:lstStyle/>
                    <a:p>
                      <a:pPr indent="0" lvl="0" marL="0" rtl="0" algn="l">
                        <a:lnSpc>
                          <a:spcPct val="115000"/>
                        </a:lnSpc>
                        <a:spcBef>
                          <a:spcPts val="0"/>
                        </a:spcBef>
                        <a:spcAft>
                          <a:spcPts val="0"/>
                        </a:spcAft>
                        <a:buNone/>
                      </a:pPr>
                      <a:r>
                        <a:rPr b="1" lang="en" sz="1000"/>
                        <a:t>Name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Part Name/No.</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Cost</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Amount</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Total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#40 Roller Chain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7265K3</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$12.43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$124.30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40-17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6280K713</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$21.50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40-34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6236K177</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$62.23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$62.23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40-32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6236K167</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$60.00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40 Connecting Link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7265K324</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$2.24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1.125 Ball Bearing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60355K211</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$11.66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$11.66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7/8" Ball Bearing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60355K508</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$10.36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$20.72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3/16" Keys Oversized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98870A340</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$4.77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$4.77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1" x 3" x 12" Aluminum Bar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8975K239</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$25.96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$25.96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1.875" Internal Snap Rings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99142A580</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$5.61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$5.61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2.125" Internal Snap Rings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99142A595</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$5.30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7/8" U joints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6472K16</a:t>
                      </a:r>
                      <a:endParaRPr sz="10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$134.53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$269.06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337" name="Google Shape;1337;p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BOM Continued</a:t>
            </a:r>
            <a:endParaRPr/>
          </a:p>
        </p:txBody>
      </p:sp>
      <p:graphicFrame>
        <p:nvGraphicFramePr>
          <p:cNvPr id="1343" name="Google Shape;1343;p136"/>
          <p:cNvGraphicFramePr/>
          <p:nvPr/>
        </p:nvGraphicFramePr>
        <p:xfrm>
          <a:off x="1838350" y="1787975"/>
          <a:ext cx="3000000" cy="3000000"/>
        </p:xfrm>
        <a:graphic>
          <a:graphicData uri="http://schemas.openxmlformats.org/drawingml/2006/table">
            <a:tbl>
              <a:tblPr>
                <a:noFill/>
                <a:tableStyleId>{0368ED8D-511D-4E32-9B09-FD020FBC666D}</a:tableStyleId>
              </a:tblPr>
              <a:tblGrid>
                <a:gridCol w="1657350"/>
                <a:gridCol w="952500"/>
                <a:gridCol w="952500"/>
                <a:gridCol w="952500"/>
                <a:gridCol w="952500"/>
              </a:tblGrid>
              <a:tr h="200025">
                <a:tc>
                  <a:txBody>
                    <a:bodyPr/>
                    <a:lstStyle/>
                    <a:p>
                      <a:pPr indent="0" lvl="0" marL="0" rtl="0" algn="l">
                        <a:lnSpc>
                          <a:spcPct val="115000"/>
                        </a:lnSpc>
                        <a:spcBef>
                          <a:spcPts val="0"/>
                        </a:spcBef>
                        <a:spcAft>
                          <a:spcPts val="0"/>
                        </a:spcAft>
                        <a:buNone/>
                      </a:pPr>
                      <a:r>
                        <a:rPr i="1" lang="en" sz="1000"/>
                        <a:t>Clutch Pack</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1.125" Thrust Washer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333333"/>
                          </a:solidFill>
                        </a:rPr>
                        <a:t>5909K51</a:t>
                      </a:r>
                      <a:endParaRPr sz="9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$1.92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$3.84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1.125" Thrust Bearing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333333"/>
                          </a:solidFill>
                        </a:rPr>
                        <a:t>5909K37</a:t>
                      </a:r>
                      <a:endParaRPr sz="900">
                        <a:solidFill>
                          <a:srgbClr val="33333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$3.92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$3.92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Cam Plate Thrust Bearing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$42.53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$42.53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Camplate Thrust Washers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$23.29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$46.58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Motor Ball Bearing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$10.36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$10.36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Planetary Gear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Motor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$25.99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$25.99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Output Shaft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$14.50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$14.50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Output Shaft Ball Bearing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$6.06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$6.06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Total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$857.59</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344" name="Google Shape;1344;p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37"/>
          <p:cNvSpPr txBox="1"/>
          <p:nvPr>
            <p:ph type="title"/>
          </p:nvPr>
        </p:nvSpPr>
        <p:spPr>
          <a:xfrm>
            <a:off x="417450" y="1726650"/>
            <a:ext cx="8309100" cy="169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350" name="Google Shape;1350;p1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Suspension Mounting Points</a:t>
            </a:r>
            <a:endParaRPr/>
          </a:p>
        </p:txBody>
      </p:sp>
      <p:sp>
        <p:nvSpPr>
          <p:cNvPr id="296" name="Google Shape;296;p36"/>
          <p:cNvSpPr txBox="1"/>
          <p:nvPr>
            <p:ph idx="1" type="body"/>
          </p:nvPr>
        </p:nvSpPr>
        <p:spPr>
          <a:xfrm>
            <a:off x="311700" y="1505700"/>
            <a:ext cx="8389500" cy="90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Both the front and rear suspension needed to be attached to the chassis via the control arm locations and the shock mounting points</a:t>
            </a:r>
            <a:endParaRPr/>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36"/>
          <p:cNvPicPr preferRelativeResize="0"/>
          <p:nvPr/>
        </p:nvPicPr>
        <p:blipFill>
          <a:blip r:embed="rId3">
            <a:alphaModFix/>
          </a:blip>
          <a:stretch>
            <a:fillRect/>
          </a:stretch>
        </p:blipFill>
        <p:spPr>
          <a:xfrm>
            <a:off x="448900" y="2268175"/>
            <a:ext cx="1870073" cy="2431799"/>
          </a:xfrm>
          <a:prstGeom prst="rect">
            <a:avLst/>
          </a:prstGeom>
          <a:noFill/>
          <a:ln>
            <a:noFill/>
          </a:ln>
        </p:spPr>
      </p:pic>
      <p:pic>
        <p:nvPicPr>
          <p:cNvPr id="299" name="Google Shape;299;p36"/>
          <p:cNvPicPr preferRelativeResize="0"/>
          <p:nvPr/>
        </p:nvPicPr>
        <p:blipFill>
          <a:blip r:embed="rId4">
            <a:alphaModFix/>
          </a:blip>
          <a:stretch>
            <a:fillRect/>
          </a:stretch>
        </p:blipFill>
        <p:spPr>
          <a:xfrm>
            <a:off x="2436573" y="2268163"/>
            <a:ext cx="1956192" cy="2431802"/>
          </a:xfrm>
          <a:prstGeom prst="rect">
            <a:avLst/>
          </a:prstGeom>
          <a:noFill/>
          <a:ln>
            <a:noFill/>
          </a:ln>
        </p:spPr>
      </p:pic>
      <p:pic>
        <p:nvPicPr>
          <p:cNvPr id="300" name="Google Shape;300;p36"/>
          <p:cNvPicPr preferRelativeResize="0"/>
          <p:nvPr/>
        </p:nvPicPr>
        <p:blipFill>
          <a:blip r:embed="rId5">
            <a:alphaModFix/>
          </a:blip>
          <a:stretch>
            <a:fillRect/>
          </a:stretch>
        </p:blipFill>
        <p:spPr>
          <a:xfrm>
            <a:off x="4729349" y="2163439"/>
            <a:ext cx="1597199" cy="2641274"/>
          </a:xfrm>
          <a:prstGeom prst="rect">
            <a:avLst/>
          </a:prstGeom>
          <a:noFill/>
          <a:ln>
            <a:noFill/>
          </a:ln>
        </p:spPr>
      </p:pic>
      <p:pic>
        <p:nvPicPr>
          <p:cNvPr id="301" name="Google Shape;301;p36"/>
          <p:cNvPicPr preferRelativeResize="0"/>
          <p:nvPr/>
        </p:nvPicPr>
        <p:blipFill>
          <a:blip r:embed="rId6">
            <a:alphaModFix/>
          </a:blip>
          <a:stretch>
            <a:fillRect/>
          </a:stretch>
        </p:blipFill>
        <p:spPr>
          <a:xfrm>
            <a:off x="6470899" y="2559300"/>
            <a:ext cx="2458248" cy="1951517"/>
          </a:xfrm>
          <a:prstGeom prst="rect">
            <a:avLst/>
          </a:prstGeom>
          <a:noFill/>
          <a:ln>
            <a:noFill/>
          </a:ln>
        </p:spPr>
      </p:pic>
      <p:sp>
        <p:nvSpPr>
          <p:cNvPr id="302" name="Google Shape;302;p36"/>
          <p:cNvSpPr txBox="1"/>
          <p:nvPr/>
        </p:nvSpPr>
        <p:spPr>
          <a:xfrm>
            <a:off x="1456900" y="4663225"/>
            <a:ext cx="21165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Front Suspension Mounts</a:t>
            </a:r>
            <a:endParaRPr sz="900">
              <a:latin typeface="Roboto"/>
              <a:ea typeface="Roboto"/>
              <a:cs typeface="Roboto"/>
              <a:sym typeface="Roboto"/>
            </a:endParaRPr>
          </a:p>
        </p:txBody>
      </p:sp>
      <p:sp>
        <p:nvSpPr>
          <p:cNvPr id="303" name="Google Shape;303;p36"/>
          <p:cNvSpPr txBox="1"/>
          <p:nvPr/>
        </p:nvSpPr>
        <p:spPr>
          <a:xfrm>
            <a:off x="5794925" y="4663225"/>
            <a:ext cx="21165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Rear Suspension Mounts</a:t>
            </a:r>
            <a:endParaRPr sz="9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Powertrain Mounting Points</a:t>
            </a:r>
            <a:endParaRPr/>
          </a:p>
        </p:txBody>
      </p:sp>
      <p:sp>
        <p:nvSpPr>
          <p:cNvPr id="309" name="Google Shape;309;p37"/>
          <p:cNvSpPr txBox="1"/>
          <p:nvPr>
            <p:ph idx="1" type="body"/>
          </p:nvPr>
        </p:nvSpPr>
        <p:spPr>
          <a:xfrm>
            <a:off x="410425" y="1465450"/>
            <a:ext cx="84219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decrease the </a:t>
            </a:r>
            <a:r>
              <a:rPr lang="en"/>
              <a:t>amount</a:t>
            </a:r>
            <a:r>
              <a:rPr lang="en"/>
              <a:t> of tubing that might be needed for the powertrain, the powertrain mounts will all be mounted on a single square tube running up along the chassis (highlighted in red)</a:t>
            </a:r>
            <a:endParaRPr/>
          </a:p>
          <a:p>
            <a:pPr indent="0" lvl="0" marL="0" rtl="0" algn="l">
              <a:spcBef>
                <a:spcPts val="1200"/>
              </a:spcBef>
              <a:spcAft>
                <a:spcPts val="1200"/>
              </a:spcAft>
              <a:buNone/>
            </a:pPr>
            <a:r>
              <a:t/>
            </a:r>
            <a:endParaRPr/>
          </a:p>
        </p:txBody>
      </p:sp>
      <p:sp>
        <p:nvSpPr>
          <p:cNvPr id="310" name="Google Shape;31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37"/>
          <p:cNvPicPr preferRelativeResize="0"/>
          <p:nvPr/>
        </p:nvPicPr>
        <p:blipFill>
          <a:blip r:embed="rId3">
            <a:alphaModFix/>
          </a:blip>
          <a:stretch>
            <a:fillRect/>
          </a:stretch>
        </p:blipFill>
        <p:spPr>
          <a:xfrm>
            <a:off x="1100875" y="2133075"/>
            <a:ext cx="3165225" cy="2712600"/>
          </a:xfrm>
          <a:prstGeom prst="rect">
            <a:avLst/>
          </a:prstGeom>
          <a:noFill/>
          <a:ln>
            <a:noFill/>
          </a:ln>
        </p:spPr>
      </p:pic>
      <p:pic>
        <p:nvPicPr>
          <p:cNvPr id="312" name="Google Shape;312;p37"/>
          <p:cNvPicPr preferRelativeResize="0"/>
          <p:nvPr/>
        </p:nvPicPr>
        <p:blipFill>
          <a:blip r:embed="rId4">
            <a:alphaModFix/>
          </a:blip>
          <a:stretch>
            <a:fillRect/>
          </a:stretch>
        </p:blipFill>
        <p:spPr>
          <a:xfrm>
            <a:off x="5019984" y="2133075"/>
            <a:ext cx="3066639" cy="2712602"/>
          </a:xfrm>
          <a:prstGeom prst="rect">
            <a:avLst/>
          </a:prstGeom>
          <a:noFill/>
          <a:ln>
            <a:noFill/>
          </a:ln>
        </p:spPr>
      </p:pic>
      <p:sp>
        <p:nvSpPr>
          <p:cNvPr id="313" name="Google Shape;313;p37"/>
          <p:cNvSpPr txBox="1"/>
          <p:nvPr/>
        </p:nvSpPr>
        <p:spPr>
          <a:xfrm>
            <a:off x="1456900" y="4663225"/>
            <a:ext cx="21165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Figure 17: Powertrain Mount v1</a:t>
            </a:r>
            <a:endParaRPr sz="900">
              <a:latin typeface="Roboto"/>
              <a:ea typeface="Roboto"/>
              <a:cs typeface="Roboto"/>
              <a:sym typeface="Roboto"/>
            </a:endParaRPr>
          </a:p>
        </p:txBody>
      </p:sp>
      <p:sp>
        <p:nvSpPr>
          <p:cNvPr id="314" name="Google Shape;314;p37"/>
          <p:cNvSpPr txBox="1"/>
          <p:nvPr/>
        </p:nvSpPr>
        <p:spPr>
          <a:xfrm>
            <a:off x="5311025" y="4707025"/>
            <a:ext cx="21165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Figure 18: Powertrain Mount v2</a:t>
            </a:r>
            <a:endParaRPr sz="9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Changes</a:t>
            </a:r>
            <a:endParaRPr/>
          </a:p>
        </p:txBody>
      </p:sp>
      <p:sp>
        <p:nvSpPr>
          <p:cNvPr id="320" name="Google Shape;32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1" name="Google Shape;321;p38"/>
          <p:cNvGraphicFramePr/>
          <p:nvPr/>
        </p:nvGraphicFramePr>
        <p:xfrm>
          <a:off x="952500" y="1779325"/>
          <a:ext cx="3000000" cy="3000000"/>
        </p:xfrm>
        <a:graphic>
          <a:graphicData uri="http://schemas.openxmlformats.org/drawingml/2006/table">
            <a:tbl>
              <a:tblPr>
                <a:noFill/>
                <a:tableStyleId>{97091C78-FB7C-4047-80EA-C01AC6CAB03E}</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a:t>Older Model</a:t>
                      </a:r>
                      <a:endParaRPr/>
                    </a:p>
                  </a:txBody>
                  <a:tcPr marT="91425" marB="91425" marR="91425" marL="91425"/>
                </a:tc>
                <a:tc>
                  <a:txBody>
                    <a:bodyPr/>
                    <a:lstStyle/>
                    <a:p>
                      <a:pPr indent="0" lvl="0" marL="0" rtl="0" algn="l">
                        <a:spcBef>
                          <a:spcPts val="0"/>
                        </a:spcBef>
                        <a:spcAft>
                          <a:spcPts val="0"/>
                        </a:spcAft>
                        <a:buNone/>
                      </a:pPr>
                      <a:r>
                        <a:rPr lang="en"/>
                        <a:t>New Model </a:t>
                      </a:r>
                      <a:endParaRPr/>
                    </a:p>
                  </a:txBody>
                  <a:tcPr marT="91425" marB="91425" marR="91425" marL="91425"/>
                </a:tc>
              </a:tr>
              <a:tr h="381000">
                <a:tc>
                  <a:txBody>
                    <a:bodyPr/>
                    <a:lstStyle/>
                    <a:p>
                      <a:pPr indent="0" lvl="0" marL="0" rtl="0" algn="l">
                        <a:spcBef>
                          <a:spcPts val="0"/>
                        </a:spcBef>
                        <a:spcAft>
                          <a:spcPts val="0"/>
                        </a:spcAft>
                        <a:buNone/>
                      </a:pPr>
                      <a:r>
                        <a:rPr lang="en"/>
                        <a:t>Mass (kg)</a:t>
                      </a:r>
                      <a:endParaRPr/>
                    </a:p>
                  </a:txBody>
                  <a:tcPr marT="91425" marB="91425" marR="91425" marL="91425"/>
                </a:tc>
                <a:tc>
                  <a:txBody>
                    <a:bodyPr/>
                    <a:lstStyle/>
                    <a:p>
                      <a:pPr indent="0" lvl="0" marL="0" rtl="0" algn="l">
                        <a:spcBef>
                          <a:spcPts val="0"/>
                        </a:spcBef>
                        <a:spcAft>
                          <a:spcPts val="0"/>
                        </a:spcAft>
                        <a:buNone/>
                      </a:pPr>
                      <a:r>
                        <a:rPr lang="en"/>
                        <a:t>31.2 </a:t>
                      </a:r>
                      <a:endParaRPr/>
                    </a:p>
                  </a:txBody>
                  <a:tcPr marT="91425" marB="91425" marR="91425" marL="91425"/>
                </a:tc>
                <a:tc>
                  <a:txBody>
                    <a:bodyPr/>
                    <a:lstStyle/>
                    <a:p>
                      <a:pPr indent="0" lvl="0" marL="0" rtl="0" algn="l">
                        <a:spcBef>
                          <a:spcPts val="0"/>
                        </a:spcBef>
                        <a:spcAft>
                          <a:spcPts val="0"/>
                        </a:spcAft>
                        <a:buNone/>
                      </a:pPr>
                      <a:r>
                        <a:rPr lang="en"/>
                        <a:t> 27.1 </a:t>
                      </a:r>
                      <a:endParaRPr/>
                    </a:p>
                  </a:txBody>
                  <a:tcPr marT="91425" marB="91425" marR="91425" marL="91425"/>
                </a:tc>
              </a:tr>
              <a:tr h="381000">
                <a:tc>
                  <a:txBody>
                    <a:bodyPr/>
                    <a:lstStyle/>
                    <a:p>
                      <a:pPr indent="0" lvl="0" marL="0" rtl="0" algn="l">
                        <a:spcBef>
                          <a:spcPts val="0"/>
                        </a:spcBef>
                        <a:spcAft>
                          <a:spcPts val="0"/>
                        </a:spcAft>
                        <a:buNone/>
                      </a:pPr>
                      <a:r>
                        <a:rPr lang="en"/>
                        <a:t>Height (in)</a:t>
                      </a:r>
                      <a:endParaRPr/>
                    </a:p>
                  </a:txBody>
                  <a:tcPr marT="91425" marB="91425" marR="91425" marL="91425"/>
                </a:tc>
                <a:tc>
                  <a:txBody>
                    <a:bodyPr/>
                    <a:lstStyle/>
                    <a:p>
                      <a:pPr indent="0" lvl="0" marL="0" rtl="0" algn="l">
                        <a:spcBef>
                          <a:spcPts val="0"/>
                        </a:spcBef>
                        <a:spcAft>
                          <a:spcPts val="0"/>
                        </a:spcAft>
                        <a:buNone/>
                      </a:pPr>
                      <a:r>
                        <a:rPr lang="en"/>
                        <a:t>51.6</a:t>
                      </a:r>
                      <a:endParaRPr/>
                    </a:p>
                  </a:txBody>
                  <a:tcPr marT="91425" marB="91425" marR="91425" marL="91425"/>
                </a:tc>
                <a:tc>
                  <a:txBody>
                    <a:bodyPr/>
                    <a:lstStyle/>
                    <a:p>
                      <a:pPr indent="0" lvl="0" marL="0" rtl="0" algn="l">
                        <a:spcBef>
                          <a:spcPts val="0"/>
                        </a:spcBef>
                        <a:spcAft>
                          <a:spcPts val="0"/>
                        </a:spcAft>
                        <a:buNone/>
                      </a:pPr>
                      <a:r>
                        <a:rPr lang="en"/>
                        <a:t>44.7</a:t>
                      </a:r>
                      <a:endParaRPr/>
                    </a:p>
                  </a:txBody>
                  <a:tcPr marT="91425" marB="91425" marR="91425" marL="91425"/>
                </a:tc>
              </a:tr>
              <a:tr h="381000">
                <a:tc>
                  <a:txBody>
                    <a:bodyPr/>
                    <a:lstStyle/>
                    <a:p>
                      <a:pPr indent="0" lvl="0" marL="0" rtl="0" algn="l">
                        <a:spcBef>
                          <a:spcPts val="0"/>
                        </a:spcBef>
                        <a:spcAft>
                          <a:spcPts val="0"/>
                        </a:spcAft>
                        <a:buNone/>
                      </a:pPr>
                      <a:r>
                        <a:rPr lang="en"/>
                        <a:t>Length (in)</a:t>
                      </a:r>
                      <a:endParaRPr/>
                    </a:p>
                  </a:txBody>
                  <a:tcPr marT="91425" marB="91425" marR="91425" marL="91425"/>
                </a:tc>
                <a:tc>
                  <a:txBody>
                    <a:bodyPr/>
                    <a:lstStyle/>
                    <a:p>
                      <a:pPr indent="0" lvl="0" marL="0" rtl="0" algn="l">
                        <a:spcBef>
                          <a:spcPts val="0"/>
                        </a:spcBef>
                        <a:spcAft>
                          <a:spcPts val="0"/>
                        </a:spcAft>
                        <a:buNone/>
                      </a:pPr>
                      <a:r>
                        <a:rPr lang="en"/>
                        <a:t>71.3</a:t>
                      </a:r>
                      <a:endParaRPr/>
                    </a:p>
                  </a:txBody>
                  <a:tcPr marT="91425" marB="91425" marR="91425" marL="91425"/>
                </a:tc>
                <a:tc>
                  <a:txBody>
                    <a:bodyPr/>
                    <a:lstStyle/>
                    <a:p>
                      <a:pPr indent="0" lvl="0" marL="0" rtl="0" algn="l">
                        <a:spcBef>
                          <a:spcPts val="0"/>
                        </a:spcBef>
                        <a:spcAft>
                          <a:spcPts val="0"/>
                        </a:spcAft>
                        <a:buNone/>
                      </a:pPr>
                      <a:r>
                        <a:rPr lang="en"/>
                        <a:t>71.3</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Chassis Analysis</a:t>
            </a:r>
            <a:endParaRPr/>
          </a:p>
        </p:txBody>
      </p:sp>
      <p:sp>
        <p:nvSpPr>
          <p:cNvPr id="327" name="Google Shape;32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39"/>
          <p:cNvSpPr txBox="1"/>
          <p:nvPr/>
        </p:nvSpPr>
        <p:spPr>
          <a:xfrm>
            <a:off x="112450" y="1407363"/>
            <a:ext cx="1638900" cy="16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u="sng">
                <a:latin typeface="Roboto"/>
                <a:ea typeface="Roboto"/>
                <a:cs typeface="Roboto"/>
                <a:sym typeface="Roboto"/>
              </a:rPr>
              <a:t>Front Impact</a:t>
            </a:r>
            <a:endParaRPr b="1" sz="1900" u="sng">
              <a:latin typeface="Roboto"/>
              <a:ea typeface="Roboto"/>
              <a:cs typeface="Roboto"/>
              <a:sym typeface="Roboto"/>
            </a:endParaRPr>
          </a:p>
          <a:p>
            <a:pPr indent="0" lvl="0" marL="0" rtl="0" algn="l">
              <a:spcBef>
                <a:spcPts val="0"/>
              </a:spcBef>
              <a:spcAft>
                <a:spcPts val="0"/>
              </a:spcAft>
              <a:buNone/>
            </a:pPr>
            <a:r>
              <a:t/>
            </a:r>
            <a:endParaRPr b="1" sz="1600" u="sng">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Fixture</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Rear Joints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Force</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Front Joints</a:t>
            </a:r>
            <a:endParaRPr>
              <a:latin typeface="Roboto"/>
              <a:ea typeface="Roboto"/>
              <a:cs typeface="Roboto"/>
              <a:sym typeface="Roboto"/>
            </a:endParaRPr>
          </a:p>
          <a:p>
            <a:pPr indent="0" lvl="0" marL="0" rtl="0" algn="l">
              <a:spcBef>
                <a:spcPts val="0"/>
              </a:spcBef>
              <a:spcAft>
                <a:spcPts val="0"/>
              </a:spcAft>
              <a:buNone/>
            </a:pPr>
            <a:r>
              <a:t/>
            </a:r>
            <a:endParaRPr u="sng">
              <a:latin typeface="Roboto"/>
              <a:ea typeface="Roboto"/>
              <a:cs typeface="Roboto"/>
              <a:sym typeface="Roboto"/>
            </a:endParaRPr>
          </a:p>
        </p:txBody>
      </p:sp>
      <p:sp>
        <p:nvSpPr>
          <p:cNvPr id="329" name="Google Shape;329;p39"/>
          <p:cNvSpPr txBox="1"/>
          <p:nvPr/>
        </p:nvSpPr>
        <p:spPr>
          <a:xfrm>
            <a:off x="112450" y="3182438"/>
            <a:ext cx="1638900" cy="16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u="sng">
                <a:latin typeface="Roboto"/>
                <a:ea typeface="Roboto"/>
                <a:cs typeface="Roboto"/>
                <a:sym typeface="Roboto"/>
              </a:rPr>
              <a:t>Roll Over</a:t>
            </a:r>
            <a:endParaRPr b="1" sz="1900" u="sng">
              <a:latin typeface="Roboto"/>
              <a:ea typeface="Roboto"/>
              <a:cs typeface="Roboto"/>
              <a:sym typeface="Roboto"/>
            </a:endParaRPr>
          </a:p>
          <a:p>
            <a:pPr indent="0" lvl="0" marL="0" rtl="0" algn="l">
              <a:spcBef>
                <a:spcPts val="0"/>
              </a:spcBef>
              <a:spcAft>
                <a:spcPts val="0"/>
              </a:spcAft>
              <a:buNone/>
            </a:pPr>
            <a:r>
              <a:t/>
            </a:r>
            <a:endParaRPr b="1" sz="1600" u="sng">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Fixture</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Bottom Joints</a:t>
            </a:r>
            <a:endParaRPr>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Force</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Top Joints</a:t>
            </a:r>
            <a:endParaRPr u="sng">
              <a:latin typeface="Roboto"/>
              <a:ea typeface="Roboto"/>
              <a:cs typeface="Roboto"/>
              <a:sym typeface="Roboto"/>
            </a:endParaRPr>
          </a:p>
        </p:txBody>
      </p:sp>
      <p:sp>
        <p:nvSpPr>
          <p:cNvPr id="330" name="Google Shape;330;p39"/>
          <p:cNvSpPr txBox="1"/>
          <p:nvPr/>
        </p:nvSpPr>
        <p:spPr>
          <a:xfrm>
            <a:off x="4498338" y="3297788"/>
            <a:ext cx="1638900" cy="16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u="sng">
                <a:latin typeface="Roboto"/>
                <a:ea typeface="Roboto"/>
                <a:cs typeface="Roboto"/>
                <a:sym typeface="Roboto"/>
              </a:rPr>
              <a:t>Rear Impact</a:t>
            </a:r>
            <a:endParaRPr b="1" sz="1900" u="sng">
              <a:latin typeface="Roboto"/>
              <a:ea typeface="Roboto"/>
              <a:cs typeface="Roboto"/>
              <a:sym typeface="Roboto"/>
            </a:endParaRPr>
          </a:p>
          <a:p>
            <a:pPr indent="0" lvl="0" marL="0" rtl="0" algn="l">
              <a:spcBef>
                <a:spcPts val="0"/>
              </a:spcBef>
              <a:spcAft>
                <a:spcPts val="0"/>
              </a:spcAft>
              <a:buNone/>
            </a:pPr>
            <a:r>
              <a:t/>
            </a:r>
            <a:endParaRPr b="1" sz="1600" u="sng">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Fixture</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Front Joints</a:t>
            </a:r>
            <a:endParaRPr>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Force</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Rear Joints</a:t>
            </a:r>
            <a:endParaRPr u="sng">
              <a:latin typeface="Roboto"/>
              <a:ea typeface="Roboto"/>
              <a:cs typeface="Roboto"/>
              <a:sym typeface="Roboto"/>
            </a:endParaRPr>
          </a:p>
        </p:txBody>
      </p:sp>
      <p:sp>
        <p:nvSpPr>
          <p:cNvPr id="331" name="Google Shape;331;p39"/>
          <p:cNvSpPr txBox="1"/>
          <p:nvPr/>
        </p:nvSpPr>
        <p:spPr>
          <a:xfrm>
            <a:off x="4498350" y="1407375"/>
            <a:ext cx="1786200" cy="16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u="sng">
                <a:latin typeface="Roboto"/>
                <a:ea typeface="Roboto"/>
                <a:cs typeface="Roboto"/>
                <a:sym typeface="Roboto"/>
              </a:rPr>
              <a:t>Side Impact</a:t>
            </a:r>
            <a:endParaRPr b="1" sz="1900" u="sng">
              <a:latin typeface="Roboto"/>
              <a:ea typeface="Roboto"/>
              <a:cs typeface="Roboto"/>
              <a:sym typeface="Roboto"/>
            </a:endParaRPr>
          </a:p>
          <a:p>
            <a:pPr indent="0" lvl="0" marL="0" rtl="0" algn="l">
              <a:spcBef>
                <a:spcPts val="0"/>
              </a:spcBef>
              <a:spcAft>
                <a:spcPts val="0"/>
              </a:spcAft>
              <a:buNone/>
            </a:pPr>
            <a:r>
              <a:t/>
            </a:r>
            <a:endParaRPr b="1" sz="1600" u="sng">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Fixture</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Side Joints</a:t>
            </a:r>
            <a:endParaRPr>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Force</a:t>
            </a:r>
            <a:endParaRPr b="1" u="sng">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Opposite Side Joints</a:t>
            </a:r>
            <a:endParaRPr>
              <a:latin typeface="Roboto"/>
              <a:ea typeface="Roboto"/>
              <a:cs typeface="Roboto"/>
              <a:sym typeface="Roboto"/>
            </a:endParaRPr>
          </a:p>
        </p:txBody>
      </p:sp>
      <p:pic>
        <p:nvPicPr>
          <p:cNvPr id="332" name="Google Shape;332;p39"/>
          <p:cNvPicPr preferRelativeResize="0"/>
          <p:nvPr/>
        </p:nvPicPr>
        <p:blipFill>
          <a:blip r:embed="rId3">
            <a:alphaModFix/>
          </a:blip>
          <a:stretch>
            <a:fillRect/>
          </a:stretch>
        </p:blipFill>
        <p:spPr>
          <a:xfrm>
            <a:off x="1751350" y="1319428"/>
            <a:ext cx="2651850" cy="1897834"/>
          </a:xfrm>
          <a:prstGeom prst="rect">
            <a:avLst/>
          </a:prstGeom>
          <a:noFill/>
          <a:ln>
            <a:noFill/>
          </a:ln>
        </p:spPr>
      </p:pic>
      <p:pic>
        <p:nvPicPr>
          <p:cNvPr id="333" name="Google Shape;333;p39"/>
          <p:cNvPicPr preferRelativeResize="0"/>
          <p:nvPr/>
        </p:nvPicPr>
        <p:blipFill>
          <a:blip r:embed="rId4">
            <a:alphaModFix/>
          </a:blip>
          <a:stretch>
            <a:fillRect/>
          </a:stretch>
        </p:blipFill>
        <p:spPr>
          <a:xfrm>
            <a:off x="5997575" y="3182450"/>
            <a:ext cx="2651850" cy="1897800"/>
          </a:xfrm>
          <a:prstGeom prst="rect">
            <a:avLst/>
          </a:prstGeom>
          <a:noFill/>
          <a:ln>
            <a:noFill/>
          </a:ln>
        </p:spPr>
      </p:pic>
      <p:pic>
        <p:nvPicPr>
          <p:cNvPr id="334" name="Google Shape;334;p39"/>
          <p:cNvPicPr preferRelativeResize="0"/>
          <p:nvPr/>
        </p:nvPicPr>
        <p:blipFill>
          <a:blip r:embed="rId5">
            <a:alphaModFix/>
          </a:blip>
          <a:stretch>
            <a:fillRect/>
          </a:stretch>
        </p:blipFill>
        <p:spPr>
          <a:xfrm>
            <a:off x="6073750" y="1340450"/>
            <a:ext cx="2575675" cy="1855810"/>
          </a:xfrm>
          <a:prstGeom prst="rect">
            <a:avLst/>
          </a:prstGeom>
          <a:noFill/>
          <a:ln>
            <a:noFill/>
          </a:ln>
        </p:spPr>
      </p:pic>
      <p:pic>
        <p:nvPicPr>
          <p:cNvPr id="335" name="Google Shape;335;p39"/>
          <p:cNvPicPr preferRelativeResize="0"/>
          <p:nvPr/>
        </p:nvPicPr>
        <p:blipFill>
          <a:blip r:embed="rId6">
            <a:alphaModFix/>
          </a:blip>
          <a:stretch>
            <a:fillRect/>
          </a:stretch>
        </p:blipFill>
        <p:spPr>
          <a:xfrm>
            <a:off x="1709000" y="3203450"/>
            <a:ext cx="2651851" cy="19283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with FEA Singularities</a:t>
            </a:r>
            <a:endParaRPr/>
          </a:p>
        </p:txBody>
      </p:sp>
      <p:sp>
        <p:nvSpPr>
          <p:cNvPr id="341" name="Google Shape;341;p40"/>
          <p:cNvSpPr txBox="1"/>
          <p:nvPr>
            <p:ph idx="1" type="body"/>
          </p:nvPr>
        </p:nvSpPr>
        <p:spPr>
          <a:xfrm>
            <a:off x="311700" y="1505700"/>
            <a:ext cx="42603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Improper constraints due to Solidwork’s only allowing boundary conditions at weldment joints for 1D studies</a:t>
            </a:r>
            <a:endParaRPr/>
          </a:p>
          <a:p>
            <a:pPr indent="-311150" lvl="0" marL="457200" rtl="0" algn="l">
              <a:spcBef>
                <a:spcPts val="0"/>
              </a:spcBef>
              <a:spcAft>
                <a:spcPts val="0"/>
              </a:spcAft>
              <a:buSzPts val="1300"/>
              <a:buChar char="●"/>
            </a:pPr>
            <a:r>
              <a:rPr lang="en"/>
              <a:t>ANSYS 2D studies showed similar stresses near the weld joints, and trying to include weld fillets ruined mesh topology</a:t>
            </a:r>
            <a:endParaRPr/>
          </a:p>
          <a:p>
            <a:pPr indent="-311150" lvl="0" marL="457200" rtl="0" algn="l">
              <a:spcBef>
                <a:spcPts val="0"/>
              </a:spcBef>
              <a:spcAft>
                <a:spcPts val="0"/>
              </a:spcAft>
              <a:buSzPts val="1300"/>
              <a:buChar char="●"/>
            </a:pPr>
            <a:r>
              <a:rPr lang="en"/>
              <a:t>Chassis should still be able to withstand impact forces as rulebook forces a strong and robust design, especially paired with 4140 alloy steel.</a:t>
            </a:r>
            <a:endParaRPr/>
          </a:p>
        </p:txBody>
      </p:sp>
      <p:sp>
        <p:nvSpPr>
          <p:cNvPr id="342" name="Google Shape;34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40"/>
          <p:cNvPicPr preferRelativeResize="0"/>
          <p:nvPr/>
        </p:nvPicPr>
        <p:blipFill>
          <a:blip r:embed="rId3">
            <a:alphaModFix/>
          </a:blip>
          <a:stretch>
            <a:fillRect/>
          </a:stretch>
        </p:blipFill>
        <p:spPr>
          <a:xfrm>
            <a:off x="4753950" y="1630050"/>
            <a:ext cx="4267201" cy="28274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0" y="1373850"/>
            <a:ext cx="9144000" cy="239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Front Suspension</a:t>
            </a:r>
            <a:endParaRPr sz="7200"/>
          </a:p>
          <a:p>
            <a:pPr indent="0" lvl="0" marL="0" rtl="0" algn="ctr">
              <a:spcBef>
                <a:spcPts val="0"/>
              </a:spcBef>
              <a:spcAft>
                <a:spcPts val="0"/>
              </a:spcAft>
              <a:buNone/>
            </a:pPr>
            <a:r>
              <a:rPr lang="en" sz="7200"/>
              <a:t>And Steering </a:t>
            </a:r>
            <a:endParaRPr sz="7200"/>
          </a:p>
        </p:txBody>
      </p:sp>
      <p:sp>
        <p:nvSpPr>
          <p:cNvPr id="349" name="Google Shape;34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Goals and Challenges</a:t>
            </a:r>
            <a:endParaRPr/>
          </a:p>
        </p:txBody>
      </p:sp>
      <p:sp>
        <p:nvSpPr>
          <p:cNvPr id="356" name="Google Shape;356;p42"/>
          <p:cNvSpPr txBox="1"/>
          <p:nvPr>
            <p:ph idx="1" type="body"/>
          </p:nvPr>
        </p:nvSpPr>
        <p:spPr>
          <a:xfrm>
            <a:off x="311700" y="1505700"/>
            <a:ext cx="3999900" cy="20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Front Suspension Goals:</a:t>
            </a:r>
            <a:endParaRPr>
              <a:solidFill>
                <a:schemeClr val="dk1"/>
              </a:solidFill>
            </a:endParaRPr>
          </a:p>
          <a:p>
            <a:pPr indent="-311150" lvl="0" marL="457200" rtl="0" algn="l">
              <a:spcBef>
                <a:spcPts val="1200"/>
              </a:spcBef>
              <a:spcAft>
                <a:spcPts val="0"/>
              </a:spcAft>
              <a:buClr>
                <a:schemeClr val="dk1"/>
              </a:buClr>
              <a:buSzPts val="1300"/>
              <a:buChar char="-"/>
            </a:pPr>
            <a:r>
              <a:rPr lang="en">
                <a:solidFill>
                  <a:schemeClr val="dk1"/>
                </a:solidFill>
              </a:rPr>
              <a:t>Induce oversteer characteristics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Minimize and Linearize Bump Steer and Camber angle in bump and droop scenarios.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Reduce Unsprung weight</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57" name="Google Shape;357;p42"/>
          <p:cNvSpPr txBox="1"/>
          <p:nvPr>
            <p:ph idx="2" type="body"/>
          </p:nvPr>
        </p:nvSpPr>
        <p:spPr>
          <a:xfrm>
            <a:off x="4832400" y="1505700"/>
            <a:ext cx="3999900" cy="10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Steering Goals:</a:t>
            </a:r>
            <a:endParaRPr>
              <a:solidFill>
                <a:schemeClr val="dk1"/>
              </a:solidFill>
            </a:endParaRPr>
          </a:p>
          <a:p>
            <a:pPr indent="-311150" lvl="0" marL="457200" rtl="0" algn="l">
              <a:spcBef>
                <a:spcPts val="1200"/>
              </a:spcBef>
              <a:spcAft>
                <a:spcPts val="0"/>
              </a:spcAft>
              <a:buClr>
                <a:schemeClr val="dk1"/>
              </a:buClr>
              <a:buSzPts val="1300"/>
              <a:buChar char="-"/>
            </a:pPr>
            <a:r>
              <a:rPr lang="en">
                <a:solidFill>
                  <a:schemeClr val="dk1"/>
                </a:solidFill>
              </a:rPr>
              <a:t>Get Ackerman Steering rating close to 100%.</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Reduce Unsprung weight</a:t>
            </a:r>
            <a:endParaRPr>
              <a:solidFill>
                <a:schemeClr val="dk1"/>
              </a:solidFill>
            </a:endParaRPr>
          </a:p>
          <a:p>
            <a:pPr indent="0" lvl="0" marL="0" rtl="0" algn="l">
              <a:spcBef>
                <a:spcPts val="1200"/>
              </a:spcBef>
              <a:spcAft>
                <a:spcPts val="1200"/>
              </a:spcAft>
              <a:buNone/>
            </a:pPr>
            <a:r>
              <a:t/>
            </a:r>
            <a:endParaRPr/>
          </a:p>
        </p:txBody>
      </p:sp>
      <p:sp>
        <p:nvSpPr>
          <p:cNvPr id="358" name="Google Shape;358;p42"/>
          <p:cNvSpPr txBox="1"/>
          <p:nvPr/>
        </p:nvSpPr>
        <p:spPr>
          <a:xfrm>
            <a:off x="2417850" y="3185725"/>
            <a:ext cx="43083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Challenges:</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Knuckle and Chassis Hardpoints made it difficult to obtain good Near 100% Ackerman rating and minimize and linearize bump steer and Camber angle changes  </a:t>
            </a:r>
            <a:endParaRPr sz="1300">
              <a:latin typeface="Roboto"/>
              <a:ea typeface="Roboto"/>
              <a:cs typeface="Roboto"/>
              <a:sym typeface="Roboto"/>
            </a:endParaRPr>
          </a:p>
        </p:txBody>
      </p:sp>
      <p:sp>
        <p:nvSpPr>
          <p:cNvPr id="359" name="Google Shape;35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Bump Steer</a:t>
            </a:r>
            <a:endParaRPr/>
          </a:p>
        </p:txBody>
      </p:sp>
      <p:sp>
        <p:nvSpPr>
          <p:cNvPr id="365" name="Google Shape;36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6" name="Google Shape;366;p43"/>
          <p:cNvPicPr preferRelativeResize="0"/>
          <p:nvPr/>
        </p:nvPicPr>
        <p:blipFill>
          <a:blip r:embed="rId3">
            <a:alphaModFix/>
          </a:blip>
          <a:stretch>
            <a:fillRect/>
          </a:stretch>
        </p:blipFill>
        <p:spPr>
          <a:xfrm>
            <a:off x="4319275" y="1691198"/>
            <a:ext cx="4824726" cy="2713925"/>
          </a:xfrm>
          <a:prstGeom prst="rect">
            <a:avLst/>
          </a:prstGeom>
          <a:noFill/>
          <a:ln>
            <a:noFill/>
          </a:ln>
        </p:spPr>
      </p:pic>
      <p:sp>
        <p:nvSpPr>
          <p:cNvPr id="367" name="Google Shape;367;p43"/>
          <p:cNvSpPr txBox="1"/>
          <p:nvPr/>
        </p:nvSpPr>
        <p:spPr>
          <a:xfrm>
            <a:off x="73750" y="1355000"/>
            <a:ext cx="4138800" cy="37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Roboto"/>
                <a:ea typeface="Roboto"/>
                <a:cs typeface="Roboto"/>
                <a:sym typeface="Roboto"/>
              </a:rPr>
              <a:t>Bump Steer:</a:t>
            </a:r>
            <a:r>
              <a:rPr lang="en">
                <a:latin typeface="Roboto"/>
                <a:ea typeface="Roboto"/>
                <a:cs typeface="Roboto"/>
                <a:sym typeface="Roboto"/>
              </a:rPr>
              <a:t> Toe change during wheel travel.</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upper control arm, lower control arm, and tie rod follow different arcs.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To correct bump steer draw lines from the outer ball joints of the upper and lower control arms and then extend these lines until they intersect.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Intersection point is the Instantaneous Center.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Tie rod should intersect with the Instantaneous center.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Having inner ball joints of upper and lower control arms on the same vertical plane greatly reduces bump steer because the arms will follow the same path in a bump.</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68" name="Google Shape;368;p43"/>
          <p:cNvSpPr txBox="1"/>
          <p:nvPr/>
        </p:nvSpPr>
        <p:spPr>
          <a:xfrm>
            <a:off x="5409538" y="4405125"/>
            <a:ext cx="26442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Ideal Bump Steer Characteristics</a:t>
            </a:r>
            <a:endParaRPr sz="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SAE Baja Competition</a:t>
            </a:r>
            <a:endParaRPr/>
          </a:p>
        </p:txBody>
      </p:sp>
      <p:sp>
        <p:nvSpPr>
          <p:cNvPr id="130" name="Google Shape;130;p26"/>
          <p:cNvSpPr txBox="1"/>
          <p:nvPr/>
        </p:nvSpPr>
        <p:spPr>
          <a:xfrm>
            <a:off x="323725" y="1498675"/>
            <a:ext cx="8620500" cy="12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Our role in the competition has changed drastically due to our inability to access the shop and materials on campus. Because we won’t be able to attend the Validation Event for the competition, our focus has changed from using the old chassis to developing a new one for the next year’s team.</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sp>
        <p:nvSpPr>
          <p:cNvPr id="131" name="Google Shape;131;p26"/>
          <p:cNvSpPr txBox="1"/>
          <p:nvPr/>
        </p:nvSpPr>
        <p:spPr>
          <a:xfrm>
            <a:off x="1180975" y="2721475"/>
            <a:ext cx="6906000" cy="22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Knowledge Event:</a:t>
            </a:r>
            <a:endParaRPr sz="1500">
              <a:latin typeface="Roboto"/>
              <a:ea typeface="Roboto"/>
              <a:cs typeface="Roboto"/>
              <a:sym typeface="Roboto"/>
            </a:endParaRPr>
          </a:p>
          <a:p>
            <a:pPr indent="0" lvl="0" marL="0" rtl="0" algn="ctr">
              <a:spcBef>
                <a:spcPts val="0"/>
              </a:spcBef>
              <a:spcAft>
                <a:spcPts val="0"/>
              </a:spcAft>
              <a:buNone/>
            </a:pPr>
            <a:r>
              <a:t/>
            </a:r>
            <a:endParaRPr sz="1500">
              <a:latin typeface="Roboto"/>
              <a:ea typeface="Roboto"/>
              <a:cs typeface="Roboto"/>
              <a:sym typeface="Roboto"/>
            </a:endParaRPr>
          </a:p>
          <a:p>
            <a:pPr indent="0" lvl="0" marL="0" rtl="0" algn="ctr">
              <a:lnSpc>
                <a:spcPct val="115000"/>
              </a:lnSpc>
              <a:spcBef>
                <a:spcPts val="0"/>
              </a:spcBef>
              <a:spcAft>
                <a:spcPts val="0"/>
              </a:spcAft>
              <a:buNone/>
            </a:pPr>
            <a:r>
              <a:rPr b="1" lang="en" sz="1200">
                <a:solidFill>
                  <a:srgbClr val="1A1A1A"/>
                </a:solidFill>
              </a:rPr>
              <a:t>Notice of Intent - 4wd / AWD --------------------------- </a:t>
            </a:r>
            <a:r>
              <a:rPr lang="en" sz="1200">
                <a:solidFill>
                  <a:srgbClr val="1A1A1A"/>
                </a:solidFill>
              </a:rPr>
              <a:t>February, 15, 2021, 11:59:59 PM EST</a:t>
            </a:r>
            <a:endParaRPr sz="1200">
              <a:solidFill>
                <a:srgbClr val="1A1A1A"/>
              </a:solidFill>
            </a:endParaRPr>
          </a:p>
          <a:p>
            <a:pPr indent="0" lvl="0" marL="0" rtl="0" algn="ctr">
              <a:lnSpc>
                <a:spcPct val="115000"/>
              </a:lnSpc>
              <a:spcBef>
                <a:spcPts val="0"/>
              </a:spcBef>
              <a:spcAft>
                <a:spcPts val="0"/>
              </a:spcAft>
              <a:buNone/>
            </a:pPr>
            <a:r>
              <a:rPr b="1" lang="en" sz="1200">
                <a:solidFill>
                  <a:srgbClr val="1A1A1A"/>
                </a:solidFill>
              </a:rPr>
              <a:t>Written Cost Reduction Report*	 ---------------------- </a:t>
            </a:r>
            <a:r>
              <a:rPr lang="en" sz="1200">
                <a:solidFill>
                  <a:srgbClr val="1A1A1A"/>
                </a:solidFill>
              </a:rPr>
              <a:t>February 15, 2021, 11:59:59 PM EST</a:t>
            </a:r>
            <a:endParaRPr sz="1200">
              <a:solidFill>
                <a:srgbClr val="1A1A1A"/>
              </a:solidFill>
            </a:endParaRPr>
          </a:p>
          <a:p>
            <a:pPr indent="0" lvl="0" marL="0" rtl="0" algn="ctr">
              <a:lnSpc>
                <a:spcPct val="115000"/>
              </a:lnSpc>
              <a:spcBef>
                <a:spcPts val="0"/>
              </a:spcBef>
              <a:spcAft>
                <a:spcPts val="0"/>
              </a:spcAft>
              <a:buNone/>
            </a:pPr>
            <a:r>
              <a:rPr b="1" lang="en" sz="1200">
                <a:solidFill>
                  <a:srgbClr val="1A1A1A"/>
                </a:solidFill>
              </a:rPr>
              <a:t>Business Plan* ---------------------------------------------- </a:t>
            </a:r>
            <a:r>
              <a:rPr lang="en" sz="1200">
                <a:solidFill>
                  <a:srgbClr val="1A1A1A"/>
                </a:solidFill>
              </a:rPr>
              <a:t>February 19, 2021, 11:59:59 PM EST</a:t>
            </a:r>
            <a:endParaRPr sz="1200">
              <a:solidFill>
                <a:srgbClr val="1A1A1A"/>
              </a:solidFill>
            </a:endParaRPr>
          </a:p>
          <a:p>
            <a:pPr indent="0" lvl="0" marL="0" rtl="0" algn="l">
              <a:lnSpc>
                <a:spcPct val="115000"/>
              </a:lnSpc>
              <a:spcBef>
                <a:spcPts val="0"/>
              </a:spcBef>
              <a:spcAft>
                <a:spcPts val="0"/>
              </a:spcAft>
              <a:buNone/>
            </a:pPr>
            <a:r>
              <a:rPr b="1" lang="en" sz="1200">
                <a:solidFill>
                  <a:srgbClr val="1A1A1A"/>
                </a:solidFill>
              </a:rPr>
              <a:t>        Presentation Event ----------------------------------------- </a:t>
            </a:r>
            <a:r>
              <a:rPr lang="en" sz="1200">
                <a:solidFill>
                  <a:srgbClr val="1A1A1A"/>
                </a:solidFill>
              </a:rPr>
              <a:t>March 18-19, 2021       </a:t>
            </a:r>
            <a:endParaRPr sz="1200">
              <a:solidFill>
                <a:srgbClr val="1A1A1A"/>
              </a:solidFill>
            </a:endParaRPr>
          </a:p>
          <a:p>
            <a:pPr indent="0" lvl="0" marL="0" rtl="0" algn="l">
              <a:lnSpc>
                <a:spcPct val="115000"/>
              </a:lnSpc>
              <a:spcBef>
                <a:spcPts val="0"/>
              </a:spcBef>
              <a:spcAft>
                <a:spcPts val="0"/>
              </a:spcAft>
              <a:buNone/>
            </a:pPr>
            <a:r>
              <a:rPr b="1" lang="en" sz="1200">
                <a:solidFill>
                  <a:srgbClr val="1A1A1A"/>
                </a:solidFill>
              </a:rPr>
              <a:t>        Online Cost Prototype* ----------------------------------- </a:t>
            </a:r>
            <a:r>
              <a:rPr lang="en" sz="1200">
                <a:solidFill>
                  <a:srgbClr val="1A1A1A"/>
                </a:solidFill>
              </a:rPr>
              <a:t>March 29, 2021, 11:59:59 PM EDT</a:t>
            </a:r>
            <a:endParaRPr sz="1200">
              <a:solidFill>
                <a:srgbClr val="1A1A1A"/>
              </a:solidFill>
            </a:endParaRPr>
          </a:p>
          <a:p>
            <a:pPr indent="0" lvl="0" marL="0" rtl="0" algn="l">
              <a:lnSpc>
                <a:spcPct val="115000"/>
              </a:lnSpc>
              <a:spcBef>
                <a:spcPts val="0"/>
              </a:spcBef>
              <a:spcAft>
                <a:spcPts val="0"/>
              </a:spcAft>
              <a:buNone/>
            </a:pPr>
            <a:r>
              <a:rPr b="1" lang="en" sz="1200">
                <a:solidFill>
                  <a:srgbClr val="1A1A1A"/>
                </a:solidFill>
              </a:rPr>
              <a:t>        Design Review Briefing* ---------------------------------- </a:t>
            </a:r>
            <a:r>
              <a:rPr lang="en" sz="1200">
                <a:solidFill>
                  <a:srgbClr val="1A1A1A"/>
                </a:solidFill>
              </a:rPr>
              <a:t>March 31, 2021, 11:59:59 PM EDT</a:t>
            </a:r>
            <a:endParaRPr sz="1200">
              <a:solidFill>
                <a:srgbClr val="1A1A1A"/>
              </a:solidFill>
            </a:endParaRPr>
          </a:p>
          <a:p>
            <a:pPr indent="0" lvl="0" marL="0" rtl="0" algn="l">
              <a:lnSpc>
                <a:spcPct val="115000"/>
              </a:lnSpc>
              <a:spcBef>
                <a:spcPts val="0"/>
              </a:spcBef>
              <a:spcAft>
                <a:spcPts val="0"/>
              </a:spcAft>
              <a:buNone/>
            </a:pPr>
            <a:r>
              <a:rPr b="1" lang="en" sz="1200">
                <a:solidFill>
                  <a:srgbClr val="1A1A1A"/>
                </a:solidFill>
              </a:rPr>
              <a:t>        Design Event -------------------------------------------------- </a:t>
            </a:r>
            <a:r>
              <a:rPr lang="en" sz="1200">
                <a:solidFill>
                  <a:srgbClr val="1A1A1A"/>
                </a:solidFill>
              </a:rPr>
              <a:t>April 10-18, 2021</a:t>
            </a:r>
            <a:endParaRPr sz="1200">
              <a:solidFill>
                <a:srgbClr val="1A1A1A"/>
              </a:solidFill>
            </a:endParaRPr>
          </a:p>
          <a:p>
            <a:pPr indent="0" lvl="0" marL="0" rtl="0" algn="ctr">
              <a:lnSpc>
                <a:spcPct val="115000"/>
              </a:lnSpc>
              <a:spcBef>
                <a:spcPts val="0"/>
              </a:spcBef>
              <a:spcAft>
                <a:spcPts val="0"/>
              </a:spcAft>
              <a:buNone/>
            </a:pPr>
            <a:r>
              <a:t/>
            </a:r>
            <a:endParaRPr sz="1200">
              <a:solidFill>
                <a:srgbClr val="1A1A1A"/>
              </a:solidFill>
              <a:highlight>
                <a:srgbClr val="E6E6E6"/>
              </a:highlight>
            </a:endParaRPr>
          </a:p>
          <a:p>
            <a:pPr indent="0" lvl="0" marL="0" rtl="0" algn="ctr">
              <a:spcBef>
                <a:spcPts val="0"/>
              </a:spcBef>
              <a:spcAft>
                <a:spcPts val="0"/>
              </a:spcAft>
              <a:buNone/>
            </a:pPr>
            <a:r>
              <a:t/>
            </a:r>
            <a:endParaRPr sz="1500">
              <a:latin typeface="Roboto"/>
              <a:ea typeface="Roboto"/>
              <a:cs typeface="Roboto"/>
              <a:sym typeface="Roboto"/>
            </a:endParaRPr>
          </a:p>
        </p:txBody>
      </p:sp>
      <p:sp>
        <p:nvSpPr>
          <p:cNvPr id="132" name="Google Shape;13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Ackerman Steering</a:t>
            </a:r>
            <a:endParaRPr/>
          </a:p>
        </p:txBody>
      </p:sp>
      <p:sp>
        <p:nvSpPr>
          <p:cNvPr id="374" name="Google Shape;374;p44"/>
          <p:cNvSpPr txBox="1"/>
          <p:nvPr/>
        </p:nvSpPr>
        <p:spPr>
          <a:xfrm>
            <a:off x="77650" y="1339250"/>
            <a:ext cx="3393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Ackerman steering is used to combat the problem wheels traveling at different rates presents.</a:t>
            </a:r>
            <a:endParaRPr>
              <a:solidFill>
                <a:srgbClr val="1D1C1D"/>
              </a:solidFill>
              <a:latin typeface="Roboto"/>
              <a:ea typeface="Roboto"/>
              <a:cs typeface="Roboto"/>
              <a:sym typeface="Roboto"/>
            </a:endParaRPr>
          </a:p>
          <a:p>
            <a:pPr indent="0" lvl="0" marL="0" rtl="0" algn="l">
              <a:spcBef>
                <a:spcPts val="0"/>
              </a:spcBef>
              <a:spcAft>
                <a:spcPts val="0"/>
              </a:spcAft>
              <a:buNone/>
            </a:pPr>
            <a:r>
              <a:t/>
            </a:r>
            <a:endParaRPr>
              <a:solidFill>
                <a:srgbClr val="1D1C1D"/>
              </a:solidFill>
              <a:latin typeface="Roboto"/>
              <a:ea typeface="Roboto"/>
              <a:cs typeface="Roboto"/>
              <a:sym typeface="Roboto"/>
            </a:endParaRPr>
          </a:p>
          <a:p>
            <a:pPr indent="0" lvl="0" marL="0" rtl="0" algn="l">
              <a:spcBef>
                <a:spcPts val="0"/>
              </a:spcBef>
              <a:spcAft>
                <a:spcPts val="0"/>
              </a:spcAft>
              <a:buNone/>
            </a:pPr>
            <a:r>
              <a:rPr lang="en">
                <a:solidFill>
                  <a:srgbClr val="1D1C1D"/>
                </a:solidFill>
                <a:latin typeface="Roboto"/>
                <a:ea typeface="Roboto"/>
                <a:cs typeface="Roboto"/>
                <a:sym typeface="Roboto"/>
              </a:rPr>
              <a:t>What does ackerman percentage mean:</a:t>
            </a:r>
            <a:endParaRPr>
              <a:solidFill>
                <a:srgbClr val="1D1C1D"/>
              </a:solidFill>
              <a:latin typeface="Roboto"/>
              <a:ea typeface="Roboto"/>
              <a:cs typeface="Roboto"/>
              <a:sym typeface="Roboto"/>
            </a:endParaRPr>
          </a:p>
          <a:p>
            <a:pPr indent="0" lvl="0" marL="0" rtl="0" algn="l">
              <a:spcBef>
                <a:spcPts val="0"/>
              </a:spcBef>
              <a:spcAft>
                <a:spcPts val="0"/>
              </a:spcAft>
              <a:buNone/>
            </a:pPr>
            <a:r>
              <a:t/>
            </a:r>
            <a:endParaRPr>
              <a:solidFill>
                <a:srgbClr val="1D1C1D"/>
              </a:solidFill>
              <a:latin typeface="Roboto"/>
              <a:ea typeface="Roboto"/>
              <a:cs typeface="Roboto"/>
              <a:sym typeface="Roboto"/>
            </a:endParaRPr>
          </a:p>
          <a:p>
            <a:pPr indent="0" lvl="0" marL="0" rtl="0" algn="l">
              <a:spcBef>
                <a:spcPts val="0"/>
              </a:spcBef>
              <a:spcAft>
                <a:spcPts val="0"/>
              </a:spcAft>
              <a:buNone/>
            </a:pPr>
            <a:r>
              <a:rPr lang="en">
                <a:solidFill>
                  <a:srgbClr val="1D1C1D"/>
                </a:solidFill>
                <a:latin typeface="Roboto"/>
                <a:ea typeface="Roboto"/>
                <a:cs typeface="Roboto"/>
                <a:sym typeface="Roboto"/>
              </a:rPr>
              <a:t> &lt;100% Ackerman : inside tire is trying to push/roll/slip Out of the turn. (Understeer)</a:t>
            </a:r>
            <a:endParaRPr>
              <a:solidFill>
                <a:srgbClr val="1D1C1D"/>
              </a:solidFill>
              <a:latin typeface="Roboto"/>
              <a:ea typeface="Roboto"/>
              <a:cs typeface="Roboto"/>
              <a:sym typeface="Roboto"/>
            </a:endParaRPr>
          </a:p>
          <a:p>
            <a:pPr indent="0" lvl="0" marL="0" rtl="0" algn="l">
              <a:spcBef>
                <a:spcPts val="0"/>
              </a:spcBef>
              <a:spcAft>
                <a:spcPts val="0"/>
              </a:spcAft>
              <a:buNone/>
            </a:pPr>
            <a:r>
              <a:t/>
            </a:r>
            <a:endParaRPr>
              <a:solidFill>
                <a:srgbClr val="1D1C1D"/>
              </a:solidFill>
              <a:latin typeface="Roboto"/>
              <a:ea typeface="Roboto"/>
              <a:cs typeface="Roboto"/>
              <a:sym typeface="Roboto"/>
            </a:endParaRPr>
          </a:p>
          <a:p>
            <a:pPr indent="0" lvl="0" marL="0" rtl="0" algn="l">
              <a:spcBef>
                <a:spcPts val="0"/>
              </a:spcBef>
              <a:spcAft>
                <a:spcPts val="0"/>
              </a:spcAft>
              <a:buNone/>
            </a:pPr>
            <a:r>
              <a:rPr lang="en">
                <a:solidFill>
                  <a:srgbClr val="1D1C1D"/>
                </a:solidFill>
                <a:latin typeface="Roboto"/>
                <a:ea typeface="Roboto"/>
                <a:cs typeface="Roboto"/>
                <a:sym typeface="Roboto"/>
              </a:rPr>
              <a:t> 100% Ackerman : inside tire rolls smoothly along turn</a:t>
            </a:r>
            <a:endParaRPr>
              <a:solidFill>
                <a:srgbClr val="1D1C1D"/>
              </a:solidFill>
              <a:latin typeface="Roboto"/>
              <a:ea typeface="Roboto"/>
              <a:cs typeface="Roboto"/>
              <a:sym typeface="Roboto"/>
            </a:endParaRPr>
          </a:p>
          <a:p>
            <a:pPr indent="0" lvl="0" marL="0" rtl="0" algn="l">
              <a:spcBef>
                <a:spcPts val="0"/>
              </a:spcBef>
              <a:spcAft>
                <a:spcPts val="0"/>
              </a:spcAft>
              <a:buNone/>
            </a:pPr>
            <a:r>
              <a:t/>
            </a:r>
            <a:endParaRPr>
              <a:solidFill>
                <a:srgbClr val="1D1C1D"/>
              </a:solidFill>
              <a:latin typeface="Roboto"/>
              <a:ea typeface="Roboto"/>
              <a:cs typeface="Roboto"/>
              <a:sym typeface="Roboto"/>
            </a:endParaRPr>
          </a:p>
          <a:p>
            <a:pPr indent="0" lvl="0" marL="0" rtl="0" algn="l">
              <a:spcBef>
                <a:spcPts val="0"/>
              </a:spcBef>
              <a:spcAft>
                <a:spcPts val="0"/>
              </a:spcAft>
              <a:buNone/>
            </a:pPr>
            <a:r>
              <a:rPr lang="en">
                <a:solidFill>
                  <a:srgbClr val="1D1C1D"/>
                </a:solidFill>
                <a:latin typeface="Roboto"/>
                <a:ea typeface="Roboto"/>
                <a:cs typeface="Roboto"/>
                <a:sym typeface="Roboto"/>
              </a:rPr>
              <a:t> &gt;100% Ackerman: inside tire is trying to pull/roll/slip Into the turn. (Oversteer)</a:t>
            </a:r>
            <a:endParaRPr>
              <a:latin typeface="Roboto"/>
              <a:ea typeface="Roboto"/>
              <a:cs typeface="Roboto"/>
              <a:sym typeface="Roboto"/>
            </a:endParaRPr>
          </a:p>
        </p:txBody>
      </p:sp>
      <p:pic>
        <p:nvPicPr>
          <p:cNvPr id="375" name="Google Shape;375;p44"/>
          <p:cNvPicPr preferRelativeResize="0"/>
          <p:nvPr/>
        </p:nvPicPr>
        <p:blipFill>
          <a:blip r:embed="rId3">
            <a:alphaModFix/>
          </a:blip>
          <a:stretch>
            <a:fillRect/>
          </a:stretch>
        </p:blipFill>
        <p:spPr>
          <a:xfrm>
            <a:off x="6980550" y="1436275"/>
            <a:ext cx="2018400" cy="2475725"/>
          </a:xfrm>
          <a:prstGeom prst="rect">
            <a:avLst/>
          </a:prstGeom>
          <a:noFill/>
          <a:ln>
            <a:noFill/>
          </a:ln>
        </p:spPr>
      </p:pic>
      <p:pic>
        <p:nvPicPr>
          <p:cNvPr id="376" name="Google Shape;376;p44"/>
          <p:cNvPicPr preferRelativeResize="0"/>
          <p:nvPr/>
        </p:nvPicPr>
        <p:blipFill>
          <a:blip r:embed="rId4">
            <a:alphaModFix/>
          </a:blip>
          <a:stretch>
            <a:fillRect/>
          </a:stretch>
        </p:blipFill>
        <p:spPr>
          <a:xfrm>
            <a:off x="3471175" y="1516576"/>
            <a:ext cx="3307295" cy="2315100"/>
          </a:xfrm>
          <a:prstGeom prst="rect">
            <a:avLst/>
          </a:prstGeom>
          <a:noFill/>
          <a:ln>
            <a:noFill/>
          </a:ln>
        </p:spPr>
      </p:pic>
      <p:sp>
        <p:nvSpPr>
          <p:cNvPr id="377" name="Google Shape;37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44"/>
          <p:cNvSpPr txBox="1"/>
          <p:nvPr/>
        </p:nvSpPr>
        <p:spPr>
          <a:xfrm>
            <a:off x="5087563" y="4083150"/>
            <a:ext cx="26442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Ideal Ackerman Geometry</a:t>
            </a:r>
            <a:endParaRPr sz="9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Inducing Oversteer Characteristics </a:t>
            </a:r>
            <a:endParaRPr/>
          </a:p>
        </p:txBody>
      </p:sp>
      <p:sp>
        <p:nvSpPr>
          <p:cNvPr id="385" name="Google Shape;385;p45"/>
          <p:cNvSpPr txBox="1"/>
          <p:nvPr/>
        </p:nvSpPr>
        <p:spPr>
          <a:xfrm>
            <a:off x="1088350" y="2225100"/>
            <a:ext cx="26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86" name="Google Shape;38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45"/>
          <p:cNvSpPr txBox="1"/>
          <p:nvPr/>
        </p:nvSpPr>
        <p:spPr>
          <a:xfrm>
            <a:off x="7035145" y="4789325"/>
            <a:ext cx="15615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Tire Locations</a:t>
            </a:r>
            <a:endParaRPr sz="900">
              <a:latin typeface="Roboto"/>
              <a:ea typeface="Roboto"/>
              <a:cs typeface="Roboto"/>
              <a:sym typeface="Roboto"/>
            </a:endParaRPr>
          </a:p>
        </p:txBody>
      </p:sp>
      <p:sp>
        <p:nvSpPr>
          <p:cNvPr id="388" name="Google Shape;388;p45"/>
          <p:cNvSpPr txBox="1"/>
          <p:nvPr/>
        </p:nvSpPr>
        <p:spPr>
          <a:xfrm>
            <a:off x="322050" y="1487175"/>
            <a:ext cx="56265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C0C0C"/>
                </a:solidFill>
                <a:highlight>
                  <a:srgbClr val="FFFFFF"/>
                </a:highlight>
              </a:rPr>
              <a:t>Basic vehicle dynamics:</a:t>
            </a:r>
            <a:r>
              <a:rPr lang="en" sz="1150">
                <a:solidFill>
                  <a:srgbClr val="0C0C0C"/>
                </a:solidFill>
                <a:highlight>
                  <a:srgbClr val="FFFFFF"/>
                </a:highlight>
              </a:rPr>
              <a:t> The wider the track, the lower the amount of weight transfer. </a:t>
            </a:r>
            <a:endParaRPr sz="1150">
              <a:solidFill>
                <a:srgbClr val="0C0C0C"/>
              </a:solidFill>
              <a:highlight>
                <a:srgbClr val="FFFFFF"/>
              </a:highlight>
            </a:endParaRPr>
          </a:p>
          <a:p>
            <a:pPr indent="0" lvl="0" marL="0" rtl="0" algn="l">
              <a:spcBef>
                <a:spcPts val="0"/>
              </a:spcBef>
              <a:spcAft>
                <a:spcPts val="0"/>
              </a:spcAft>
              <a:buNone/>
            </a:pPr>
            <a:r>
              <a:rPr lang="en" sz="1150">
                <a:solidFill>
                  <a:srgbClr val="0C0C0C"/>
                </a:solidFill>
                <a:highlight>
                  <a:srgbClr val="FFFFFF"/>
                </a:highlight>
              </a:rPr>
              <a:t>If you only widen at one end, then that end will gain traction and the other will not which changes the handling balance.</a:t>
            </a:r>
            <a:endParaRPr sz="1150">
              <a:solidFill>
                <a:srgbClr val="0C0C0C"/>
              </a:solidFill>
              <a:highlight>
                <a:srgbClr val="FFFFFF"/>
              </a:highlight>
            </a:endParaRPr>
          </a:p>
          <a:p>
            <a:pPr indent="0" lvl="0" marL="0" rtl="0" algn="l">
              <a:spcBef>
                <a:spcPts val="0"/>
              </a:spcBef>
              <a:spcAft>
                <a:spcPts val="0"/>
              </a:spcAft>
              <a:buNone/>
            </a:pPr>
            <a:r>
              <a:t/>
            </a:r>
            <a:endParaRPr sz="1150">
              <a:solidFill>
                <a:srgbClr val="0C0C0C"/>
              </a:solidFill>
              <a:highlight>
                <a:srgbClr val="FFFFFF"/>
              </a:highlight>
            </a:endParaRPr>
          </a:p>
          <a:p>
            <a:pPr indent="0" lvl="0" marL="0" rtl="0" algn="l">
              <a:spcBef>
                <a:spcPts val="0"/>
              </a:spcBef>
              <a:spcAft>
                <a:spcPts val="0"/>
              </a:spcAft>
              <a:buNone/>
            </a:pPr>
            <a:r>
              <a:rPr lang="en" sz="1150">
                <a:solidFill>
                  <a:srgbClr val="0C0C0C"/>
                </a:solidFill>
                <a:highlight>
                  <a:srgbClr val="FFFFFF"/>
                </a:highlight>
              </a:rPr>
              <a:t>Result: Widening the front track will give the vehicle more front traction which will make it less prone to </a:t>
            </a:r>
            <a:r>
              <a:rPr lang="en" sz="1150">
                <a:solidFill>
                  <a:srgbClr val="0C0C0C"/>
                </a:solidFill>
                <a:highlight>
                  <a:srgbClr val="FFFFFF"/>
                </a:highlight>
              </a:rPr>
              <a:t>understeer</a:t>
            </a:r>
            <a:r>
              <a:rPr lang="en" sz="1150">
                <a:solidFill>
                  <a:srgbClr val="0C0C0C"/>
                </a:solidFill>
                <a:highlight>
                  <a:srgbClr val="FFFFFF"/>
                </a:highlight>
              </a:rPr>
              <a:t>.</a:t>
            </a:r>
            <a:endParaRPr sz="1150">
              <a:solidFill>
                <a:srgbClr val="0C0C0C"/>
              </a:solidFill>
              <a:highlight>
                <a:srgbClr val="FFFFFF"/>
              </a:highlight>
            </a:endParaRPr>
          </a:p>
          <a:p>
            <a:pPr indent="0" lvl="0" marL="0" rtl="0" algn="l">
              <a:spcBef>
                <a:spcPts val="0"/>
              </a:spcBef>
              <a:spcAft>
                <a:spcPts val="0"/>
              </a:spcAft>
              <a:buNone/>
            </a:pPr>
            <a:r>
              <a:t/>
            </a:r>
            <a:endParaRPr sz="1150">
              <a:solidFill>
                <a:srgbClr val="0C0C0C"/>
              </a:solidFill>
              <a:highlight>
                <a:srgbClr val="FFFFFF"/>
              </a:highlight>
            </a:endParaRPr>
          </a:p>
          <a:p>
            <a:pPr indent="0" lvl="0" marL="0" rtl="0" algn="l">
              <a:spcBef>
                <a:spcPts val="0"/>
              </a:spcBef>
              <a:spcAft>
                <a:spcPts val="0"/>
              </a:spcAft>
              <a:buNone/>
            </a:pPr>
            <a:r>
              <a:t/>
            </a:r>
            <a:endParaRPr sz="1150">
              <a:solidFill>
                <a:srgbClr val="0C0C0C"/>
              </a:solidFill>
              <a:highlight>
                <a:srgbClr val="FFFFFF"/>
              </a:highlight>
            </a:endParaRPr>
          </a:p>
        </p:txBody>
      </p:sp>
      <p:pic>
        <p:nvPicPr>
          <p:cNvPr id="389" name="Google Shape;389;p45"/>
          <p:cNvPicPr preferRelativeResize="0"/>
          <p:nvPr/>
        </p:nvPicPr>
        <p:blipFill>
          <a:blip r:embed="rId3">
            <a:alphaModFix/>
          </a:blip>
          <a:stretch>
            <a:fillRect/>
          </a:stretch>
        </p:blipFill>
        <p:spPr>
          <a:xfrm>
            <a:off x="1397663" y="2884775"/>
            <a:ext cx="3475277" cy="2172052"/>
          </a:xfrm>
          <a:prstGeom prst="rect">
            <a:avLst/>
          </a:prstGeom>
          <a:noFill/>
          <a:ln>
            <a:noFill/>
          </a:ln>
        </p:spPr>
      </p:pic>
      <p:pic>
        <p:nvPicPr>
          <p:cNvPr id="390" name="Google Shape;390;p45"/>
          <p:cNvPicPr preferRelativeResize="0"/>
          <p:nvPr/>
        </p:nvPicPr>
        <p:blipFill>
          <a:blip r:embed="rId4">
            <a:alphaModFix/>
          </a:blip>
          <a:stretch>
            <a:fillRect/>
          </a:stretch>
        </p:blipFill>
        <p:spPr>
          <a:xfrm>
            <a:off x="6265575" y="1487175"/>
            <a:ext cx="2647147" cy="32337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2020 Design</a:t>
            </a:r>
            <a:endParaRPr/>
          </a:p>
        </p:txBody>
      </p:sp>
      <p:pic>
        <p:nvPicPr>
          <p:cNvPr id="396" name="Google Shape;396;p46"/>
          <p:cNvPicPr preferRelativeResize="0"/>
          <p:nvPr/>
        </p:nvPicPr>
        <p:blipFill>
          <a:blip r:embed="rId3">
            <a:alphaModFix/>
          </a:blip>
          <a:stretch>
            <a:fillRect/>
          </a:stretch>
        </p:blipFill>
        <p:spPr>
          <a:xfrm>
            <a:off x="311725" y="1376625"/>
            <a:ext cx="3869725" cy="2390250"/>
          </a:xfrm>
          <a:prstGeom prst="rect">
            <a:avLst/>
          </a:prstGeom>
          <a:noFill/>
          <a:ln>
            <a:noFill/>
          </a:ln>
        </p:spPr>
      </p:pic>
      <p:pic>
        <p:nvPicPr>
          <p:cNvPr id="397" name="Google Shape;397;p46"/>
          <p:cNvPicPr preferRelativeResize="0"/>
          <p:nvPr/>
        </p:nvPicPr>
        <p:blipFill>
          <a:blip r:embed="rId4">
            <a:alphaModFix/>
          </a:blip>
          <a:stretch>
            <a:fillRect/>
          </a:stretch>
        </p:blipFill>
        <p:spPr>
          <a:xfrm>
            <a:off x="6371850" y="1315850"/>
            <a:ext cx="2588597" cy="3714074"/>
          </a:xfrm>
          <a:prstGeom prst="rect">
            <a:avLst/>
          </a:prstGeom>
          <a:noFill/>
          <a:ln>
            <a:noFill/>
          </a:ln>
        </p:spPr>
      </p:pic>
      <p:sp>
        <p:nvSpPr>
          <p:cNvPr id="398" name="Google Shape;398;p46"/>
          <p:cNvSpPr txBox="1"/>
          <p:nvPr/>
        </p:nvSpPr>
        <p:spPr>
          <a:xfrm>
            <a:off x="378475" y="3852775"/>
            <a:ext cx="5677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front of the frame where the control arms will be </a:t>
            </a:r>
            <a:r>
              <a:rPr lang="en">
                <a:latin typeface="Roboto"/>
                <a:ea typeface="Roboto"/>
                <a:cs typeface="Roboto"/>
                <a:sym typeface="Roboto"/>
              </a:rPr>
              <a:t>mounted </a:t>
            </a:r>
            <a:r>
              <a:rPr lang="en">
                <a:latin typeface="Roboto"/>
                <a:ea typeface="Roboto"/>
                <a:cs typeface="Roboto"/>
                <a:sym typeface="Roboto"/>
              </a:rPr>
              <a:t>was shaped like a trapezoid.</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This was not ideal for having a suspension geometry with low and linear bump steer.</a:t>
            </a:r>
            <a:endParaRPr>
              <a:latin typeface="Roboto"/>
              <a:ea typeface="Roboto"/>
              <a:cs typeface="Roboto"/>
              <a:sym typeface="Roboto"/>
            </a:endParaRPr>
          </a:p>
        </p:txBody>
      </p:sp>
      <p:sp>
        <p:nvSpPr>
          <p:cNvPr id="399" name="Google Shape;39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2020 Lotus File</a:t>
            </a:r>
            <a:endParaRPr/>
          </a:p>
        </p:txBody>
      </p:sp>
      <p:sp>
        <p:nvSpPr>
          <p:cNvPr id="406" name="Google Shape;40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47"/>
          <p:cNvPicPr preferRelativeResize="0"/>
          <p:nvPr/>
        </p:nvPicPr>
        <p:blipFill>
          <a:blip r:embed="rId3">
            <a:alphaModFix/>
          </a:blip>
          <a:stretch>
            <a:fillRect/>
          </a:stretch>
        </p:blipFill>
        <p:spPr>
          <a:xfrm>
            <a:off x="1139838" y="1285650"/>
            <a:ext cx="6864374" cy="3857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Semi-Final </a:t>
            </a:r>
            <a:r>
              <a:rPr lang="en"/>
              <a:t>Iteration</a:t>
            </a:r>
            <a:endParaRPr/>
          </a:p>
        </p:txBody>
      </p:sp>
      <p:pic>
        <p:nvPicPr>
          <p:cNvPr id="413" name="Google Shape;413;p48"/>
          <p:cNvPicPr preferRelativeResize="0"/>
          <p:nvPr/>
        </p:nvPicPr>
        <p:blipFill>
          <a:blip r:embed="rId3">
            <a:alphaModFix/>
          </a:blip>
          <a:stretch>
            <a:fillRect/>
          </a:stretch>
        </p:blipFill>
        <p:spPr>
          <a:xfrm>
            <a:off x="311725" y="1461338"/>
            <a:ext cx="3869726" cy="2460566"/>
          </a:xfrm>
          <a:prstGeom prst="rect">
            <a:avLst/>
          </a:prstGeom>
          <a:noFill/>
          <a:ln>
            <a:noFill/>
          </a:ln>
        </p:spPr>
      </p:pic>
      <p:pic>
        <p:nvPicPr>
          <p:cNvPr id="414" name="Google Shape;414;p48"/>
          <p:cNvPicPr preferRelativeResize="0"/>
          <p:nvPr/>
        </p:nvPicPr>
        <p:blipFill>
          <a:blip r:embed="rId4">
            <a:alphaModFix/>
          </a:blip>
          <a:stretch>
            <a:fillRect/>
          </a:stretch>
        </p:blipFill>
        <p:spPr>
          <a:xfrm>
            <a:off x="6158351" y="1325550"/>
            <a:ext cx="2832929" cy="3714075"/>
          </a:xfrm>
          <a:prstGeom prst="rect">
            <a:avLst/>
          </a:prstGeom>
          <a:noFill/>
          <a:ln>
            <a:noFill/>
          </a:ln>
        </p:spPr>
      </p:pic>
      <p:sp>
        <p:nvSpPr>
          <p:cNvPr id="415" name="Google Shape;415;p48"/>
          <p:cNvSpPr txBox="1"/>
          <p:nvPr/>
        </p:nvSpPr>
        <p:spPr>
          <a:xfrm>
            <a:off x="194100" y="4143925"/>
            <a:ext cx="558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front of the frame was modified to be rectangular.</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This allowed the upper control arms to be mounted directly above each other, allowing for low and linear bump steer.</a:t>
            </a:r>
            <a:endParaRPr>
              <a:latin typeface="Roboto"/>
              <a:ea typeface="Roboto"/>
              <a:cs typeface="Roboto"/>
              <a:sym typeface="Roboto"/>
            </a:endParaRPr>
          </a:p>
        </p:txBody>
      </p:sp>
      <p:sp>
        <p:nvSpPr>
          <p:cNvPr id="416" name="Google Shape;41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that Prioritized Steering</a:t>
            </a:r>
            <a:endParaRPr/>
          </a:p>
        </p:txBody>
      </p:sp>
      <p:sp>
        <p:nvSpPr>
          <p:cNvPr id="423" name="Google Shape;423;p49"/>
          <p:cNvSpPr txBox="1"/>
          <p:nvPr/>
        </p:nvSpPr>
        <p:spPr>
          <a:xfrm>
            <a:off x="6403950" y="3678350"/>
            <a:ext cx="2619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Camber Angle - Steering</a:t>
            </a:r>
            <a:endParaRPr sz="900">
              <a:latin typeface="Roboto"/>
              <a:ea typeface="Roboto"/>
              <a:cs typeface="Roboto"/>
              <a:sym typeface="Roboto"/>
            </a:endParaRPr>
          </a:p>
        </p:txBody>
      </p:sp>
      <p:sp>
        <p:nvSpPr>
          <p:cNvPr id="424" name="Google Shape;424;p49"/>
          <p:cNvSpPr txBox="1"/>
          <p:nvPr/>
        </p:nvSpPr>
        <p:spPr>
          <a:xfrm>
            <a:off x="3913200" y="3726500"/>
            <a:ext cx="2163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Toe Angle - Steering</a:t>
            </a:r>
            <a:endParaRPr sz="900">
              <a:latin typeface="Roboto"/>
              <a:ea typeface="Roboto"/>
              <a:cs typeface="Roboto"/>
              <a:sym typeface="Roboto"/>
            </a:endParaRPr>
          </a:p>
        </p:txBody>
      </p:sp>
      <p:pic>
        <p:nvPicPr>
          <p:cNvPr id="425" name="Google Shape;425;p49"/>
          <p:cNvPicPr preferRelativeResize="0"/>
          <p:nvPr/>
        </p:nvPicPr>
        <p:blipFill>
          <a:blip r:embed="rId3">
            <a:alphaModFix/>
          </a:blip>
          <a:stretch>
            <a:fillRect/>
          </a:stretch>
        </p:blipFill>
        <p:spPr>
          <a:xfrm>
            <a:off x="180875" y="1416988"/>
            <a:ext cx="3373501" cy="2309523"/>
          </a:xfrm>
          <a:prstGeom prst="rect">
            <a:avLst/>
          </a:prstGeom>
          <a:noFill/>
          <a:ln>
            <a:noFill/>
          </a:ln>
        </p:spPr>
      </p:pic>
      <p:pic>
        <p:nvPicPr>
          <p:cNvPr id="426" name="Google Shape;426;p49"/>
          <p:cNvPicPr preferRelativeResize="0"/>
          <p:nvPr/>
        </p:nvPicPr>
        <p:blipFill>
          <a:blip r:embed="rId4">
            <a:alphaModFix/>
          </a:blip>
          <a:stretch>
            <a:fillRect/>
          </a:stretch>
        </p:blipFill>
        <p:spPr>
          <a:xfrm>
            <a:off x="3706776" y="1277025"/>
            <a:ext cx="2576449" cy="2401313"/>
          </a:xfrm>
          <a:prstGeom prst="rect">
            <a:avLst/>
          </a:prstGeom>
          <a:noFill/>
          <a:ln>
            <a:noFill/>
          </a:ln>
        </p:spPr>
      </p:pic>
      <p:pic>
        <p:nvPicPr>
          <p:cNvPr id="427" name="Google Shape;427;p49"/>
          <p:cNvPicPr preferRelativeResize="0"/>
          <p:nvPr/>
        </p:nvPicPr>
        <p:blipFill>
          <a:blip r:embed="rId5">
            <a:alphaModFix/>
          </a:blip>
          <a:stretch>
            <a:fillRect/>
          </a:stretch>
        </p:blipFill>
        <p:spPr>
          <a:xfrm>
            <a:off x="6435625" y="1277025"/>
            <a:ext cx="2555974" cy="2383532"/>
          </a:xfrm>
          <a:prstGeom prst="rect">
            <a:avLst/>
          </a:prstGeom>
          <a:noFill/>
          <a:ln>
            <a:noFill/>
          </a:ln>
        </p:spPr>
      </p:pic>
      <p:sp>
        <p:nvSpPr>
          <p:cNvPr id="428" name="Google Shape;42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49"/>
          <p:cNvSpPr txBox="1"/>
          <p:nvPr/>
        </p:nvSpPr>
        <p:spPr>
          <a:xfrm>
            <a:off x="579425" y="3678350"/>
            <a:ext cx="2576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Ackerman Steering - Steering</a:t>
            </a:r>
            <a:endParaRPr sz="9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that Prioritized Suspension</a:t>
            </a:r>
            <a:endParaRPr/>
          </a:p>
        </p:txBody>
      </p:sp>
      <p:pic>
        <p:nvPicPr>
          <p:cNvPr id="435" name="Google Shape;435;p50"/>
          <p:cNvPicPr preferRelativeResize="0"/>
          <p:nvPr/>
        </p:nvPicPr>
        <p:blipFill>
          <a:blip r:embed="rId3">
            <a:alphaModFix/>
          </a:blip>
          <a:stretch>
            <a:fillRect/>
          </a:stretch>
        </p:blipFill>
        <p:spPr>
          <a:xfrm>
            <a:off x="6329725" y="1286500"/>
            <a:ext cx="2748826" cy="2563926"/>
          </a:xfrm>
          <a:prstGeom prst="rect">
            <a:avLst/>
          </a:prstGeom>
          <a:noFill/>
          <a:ln>
            <a:noFill/>
          </a:ln>
        </p:spPr>
      </p:pic>
      <p:sp>
        <p:nvSpPr>
          <p:cNvPr id="436" name="Google Shape;436;p50"/>
          <p:cNvSpPr txBox="1"/>
          <p:nvPr/>
        </p:nvSpPr>
        <p:spPr>
          <a:xfrm>
            <a:off x="6552438" y="3850425"/>
            <a:ext cx="2303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Camber Angle - Bump Steer</a:t>
            </a:r>
            <a:endParaRPr sz="900">
              <a:latin typeface="Roboto"/>
              <a:ea typeface="Roboto"/>
              <a:cs typeface="Roboto"/>
              <a:sym typeface="Roboto"/>
            </a:endParaRPr>
          </a:p>
        </p:txBody>
      </p:sp>
      <p:pic>
        <p:nvPicPr>
          <p:cNvPr id="437" name="Google Shape;437;p50"/>
          <p:cNvPicPr preferRelativeResize="0"/>
          <p:nvPr/>
        </p:nvPicPr>
        <p:blipFill>
          <a:blip r:embed="rId4">
            <a:alphaModFix/>
          </a:blip>
          <a:stretch>
            <a:fillRect/>
          </a:stretch>
        </p:blipFill>
        <p:spPr>
          <a:xfrm>
            <a:off x="3580901" y="1286500"/>
            <a:ext cx="2748826" cy="2561406"/>
          </a:xfrm>
          <a:prstGeom prst="rect">
            <a:avLst/>
          </a:prstGeom>
          <a:noFill/>
          <a:ln>
            <a:noFill/>
          </a:ln>
        </p:spPr>
      </p:pic>
      <p:sp>
        <p:nvSpPr>
          <p:cNvPr id="438" name="Google Shape;438;p50"/>
          <p:cNvSpPr txBox="1"/>
          <p:nvPr/>
        </p:nvSpPr>
        <p:spPr>
          <a:xfrm>
            <a:off x="3961563" y="3850425"/>
            <a:ext cx="1987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Toe Angle - Bump Steer</a:t>
            </a:r>
            <a:endParaRPr sz="900">
              <a:latin typeface="Roboto"/>
              <a:ea typeface="Roboto"/>
              <a:cs typeface="Roboto"/>
              <a:sym typeface="Roboto"/>
            </a:endParaRPr>
          </a:p>
        </p:txBody>
      </p:sp>
      <p:pic>
        <p:nvPicPr>
          <p:cNvPr id="439" name="Google Shape;439;p50"/>
          <p:cNvPicPr preferRelativeResize="0"/>
          <p:nvPr/>
        </p:nvPicPr>
        <p:blipFill>
          <a:blip r:embed="rId5">
            <a:alphaModFix/>
          </a:blip>
          <a:stretch>
            <a:fillRect/>
          </a:stretch>
        </p:blipFill>
        <p:spPr>
          <a:xfrm>
            <a:off x="104950" y="1514275"/>
            <a:ext cx="3276102" cy="2242466"/>
          </a:xfrm>
          <a:prstGeom prst="rect">
            <a:avLst/>
          </a:prstGeom>
          <a:noFill/>
          <a:ln>
            <a:noFill/>
          </a:ln>
        </p:spPr>
      </p:pic>
      <p:sp>
        <p:nvSpPr>
          <p:cNvPr id="440" name="Google Shape;440;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50"/>
          <p:cNvSpPr txBox="1"/>
          <p:nvPr/>
        </p:nvSpPr>
        <p:spPr>
          <a:xfrm>
            <a:off x="454800" y="3756750"/>
            <a:ext cx="2576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Ackerman Steering - Bump Steer</a:t>
            </a:r>
            <a:endParaRPr sz="9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Knuckle Decision Matrix</a:t>
            </a:r>
            <a:endParaRPr/>
          </a:p>
        </p:txBody>
      </p:sp>
      <p:graphicFrame>
        <p:nvGraphicFramePr>
          <p:cNvPr id="447" name="Google Shape;447;p51"/>
          <p:cNvGraphicFramePr/>
          <p:nvPr/>
        </p:nvGraphicFramePr>
        <p:xfrm>
          <a:off x="115550" y="1452100"/>
          <a:ext cx="3000000" cy="3000000"/>
        </p:xfrm>
        <a:graphic>
          <a:graphicData uri="http://schemas.openxmlformats.org/drawingml/2006/table">
            <a:tbl>
              <a:tblPr>
                <a:noFill/>
                <a:tableStyleId>{0368ED8D-511D-4E32-9B09-FD020FBC666D}</a:tableStyleId>
              </a:tblPr>
              <a:tblGrid>
                <a:gridCol w="1281700"/>
                <a:gridCol w="1281700"/>
                <a:gridCol w="1281700"/>
                <a:gridCol w="1281700"/>
                <a:gridCol w="1281700"/>
                <a:gridCol w="1281700"/>
                <a:gridCol w="1281700"/>
              </a:tblGrid>
              <a:tr h="892075">
                <a:tc>
                  <a:txBody>
                    <a:bodyPr/>
                    <a:lstStyle/>
                    <a:p>
                      <a:pPr indent="0" lvl="0" marL="0" rtl="0" algn="l">
                        <a:spcBef>
                          <a:spcPts val="0"/>
                        </a:spcBef>
                        <a:spcAft>
                          <a:spcPts val="0"/>
                        </a:spcAft>
                        <a:buNone/>
                      </a:pPr>
                      <a:r>
                        <a:t/>
                      </a:r>
                      <a:endParaRPr sz="1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t>Cost</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t>Manufacturing</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t>Handling</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t>Weight</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t>Total</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t>Weighted Total</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92075">
                <a:tc>
                  <a:txBody>
                    <a:bodyPr/>
                    <a:lstStyle/>
                    <a:p>
                      <a:pPr indent="0" lvl="0" marL="0" rtl="0" algn="l">
                        <a:lnSpc>
                          <a:spcPct val="115000"/>
                        </a:lnSpc>
                        <a:spcBef>
                          <a:spcPts val="0"/>
                        </a:spcBef>
                        <a:spcAft>
                          <a:spcPts val="0"/>
                        </a:spcAft>
                        <a:buNone/>
                      </a:pPr>
                      <a:r>
                        <a:rPr lang="en" sz="1500"/>
                        <a:t>Score Weight</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0.8</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0.8</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1</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1</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3425">
                <a:tc>
                  <a:txBody>
                    <a:bodyPr/>
                    <a:lstStyle/>
                    <a:p>
                      <a:pPr indent="0" lvl="0" marL="0" rtl="0" algn="l">
                        <a:lnSpc>
                          <a:spcPct val="115000"/>
                        </a:lnSpc>
                        <a:spcBef>
                          <a:spcPts val="0"/>
                        </a:spcBef>
                        <a:spcAft>
                          <a:spcPts val="0"/>
                        </a:spcAft>
                        <a:buNone/>
                      </a:pPr>
                      <a:r>
                        <a:rPr lang="en" sz="1500"/>
                        <a:t>Current </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9</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9</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4</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4</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highlight>
                            <a:srgbClr val="FF0000"/>
                          </a:highlight>
                        </a:rPr>
                        <a:t>26</a:t>
                      </a:r>
                      <a:endParaRPr sz="2500">
                        <a:highlight>
                          <a:srgbClr val="FF0000"/>
                        </a:highligh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highlight>
                            <a:srgbClr val="FF0000"/>
                          </a:highlight>
                        </a:rPr>
                        <a:t>22.4</a:t>
                      </a:r>
                      <a:endParaRPr sz="2500">
                        <a:highlight>
                          <a:srgbClr val="FF0000"/>
                        </a:highligh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3425">
                <a:tc>
                  <a:txBody>
                    <a:bodyPr/>
                    <a:lstStyle/>
                    <a:p>
                      <a:pPr indent="0" lvl="0" marL="0" rtl="0" algn="l">
                        <a:lnSpc>
                          <a:spcPct val="115000"/>
                        </a:lnSpc>
                        <a:spcBef>
                          <a:spcPts val="0"/>
                        </a:spcBef>
                        <a:spcAft>
                          <a:spcPts val="0"/>
                        </a:spcAft>
                        <a:buNone/>
                      </a:pPr>
                      <a:r>
                        <a:rPr lang="en" sz="1500"/>
                        <a:t>New</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5</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5</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9</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t>9</a:t>
                      </a:r>
                      <a:endParaRPr sz="2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highlight>
                            <a:srgbClr val="00FF00"/>
                          </a:highlight>
                        </a:rPr>
                        <a:t>28</a:t>
                      </a:r>
                      <a:endParaRPr sz="2500">
                        <a:highlight>
                          <a:srgbClr val="00FF00"/>
                        </a:highligh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2500">
                          <a:highlight>
                            <a:srgbClr val="00FF00"/>
                          </a:highlight>
                        </a:rPr>
                        <a:t>26</a:t>
                      </a:r>
                      <a:endParaRPr sz="2500">
                        <a:highlight>
                          <a:srgbClr val="00FF00"/>
                        </a:highligh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48" name="Google Shape;448;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Knuckle Analysis</a:t>
            </a:r>
            <a:endParaRPr/>
          </a:p>
        </p:txBody>
      </p:sp>
      <p:sp>
        <p:nvSpPr>
          <p:cNvPr id="454" name="Google Shape;454;p52"/>
          <p:cNvSpPr txBox="1"/>
          <p:nvPr>
            <p:ph idx="1" type="body"/>
          </p:nvPr>
        </p:nvSpPr>
        <p:spPr>
          <a:xfrm>
            <a:off x="311700" y="1505700"/>
            <a:ext cx="2940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knuckle was changed in order to </a:t>
            </a:r>
            <a:r>
              <a:rPr lang="en"/>
              <a:t>accommodate</a:t>
            </a:r>
            <a:r>
              <a:rPr lang="en"/>
              <a:t> new points on LOTUS. </a:t>
            </a:r>
            <a:endParaRPr/>
          </a:p>
          <a:p>
            <a:pPr indent="0" lvl="0" marL="0" rtl="0" algn="l">
              <a:spcBef>
                <a:spcPts val="1200"/>
              </a:spcBef>
              <a:spcAft>
                <a:spcPts val="0"/>
              </a:spcAft>
              <a:buNone/>
            </a:pPr>
            <a:r>
              <a:rPr lang="en"/>
              <a:t>The current CAD file for the knuckle was a basic model that used points on an off the shelf cast-iron knuckle</a:t>
            </a:r>
            <a:endParaRPr/>
          </a:p>
          <a:p>
            <a:pPr indent="0" lvl="0" marL="0" rtl="0" algn="l">
              <a:spcBef>
                <a:spcPts val="1200"/>
              </a:spcBef>
              <a:spcAft>
                <a:spcPts val="1200"/>
              </a:spcAft>
              <a:buNone/>
            </a:pPr>
            <a:r>
              <a:rPr lang="en"/>
              <a:t>The new knuckle would have optimized points for the A-arm mounts and would be made of aluminum instead of cast iron to improve weight characteristics</a:t>
            </a:r>
            <a:endParaRPr/>
          </a:p>
        </p:txBody>
      </p:sp>
      <p:pic>
        <p:nvPicPr>
          <p:cNvPr id="455" name="Google Shape;455;p52"/>
          <p:cNvPicPr preferRelativeResize="0"/>
          <p:nvPr/>
        </p:nvPicPr>
        <p:blipFill>
          <a:blip r:embed="rId3">
            <a:alphaModFix/>
          </a:blip>
          <a:stretch>
            <a:fillRect/>
          </a:stretch>
        </p:blipFill>
        <p:spPr>
          <a:xfrm>
            <a:off x="6481575" y="1291275"/>
            <a:ext cx="2662424" cy="2613400"/>
          </a:xfrm>
          <a:prstGeom prst="rect">
            <a:avLst/>
          </a:prstGeom>
          <a:noFill/>
          <a:ln>
            <a:noFill/>
          </a:ln>
        </p:spPr>
      </p:pic>
      <p:pic>
        <p:nvPicPr>
          <p:cNvPr id="456" name="Google Shape;456;p52"/>
          <p:cNvPicPr preferRelativeResize="0"/>
          <p:nvPr/>
        </p:nvPicPr>
        <p:blipFill>
          <a:blip r:embed="rId4">
            <a:alphaModFix/>
          </a:blip>
          <a:stretch>
            <a:fillRect/>
          </a:stretch>
        </p:blipFill>
        <p:spPr>
          <a:xfrm>
            <a:off x="3649225" y="1354499"/>
            <a:ext cx="2743674" cy="2356001"/>
          </a:xfrm>
          <a:prstGeom prst="rect">
            <a:avLst/>
          </a:prstGeom>
          <a:noFill/>
          <a:ln>
            <a:noFill/>
          </a:ln>
        </p:spPr>
      </p:pic>
      <p:sp>
        <p:nvSpPr>
          <p:cNvPr id="457" name="Google Shape;457;p52"/>
          <p:cNvSpPr txBox="1"/>
          <p:nvPr/>
        </p:nvSpPr>
        <p:spPr>
          <a:xfrm>
            <a:off x="3908375" y="3940375"/>
            <a:ext cx="2391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Old Knuckle </a:t>
            </a:r>
            <a:endParaRPr sz="900">
              <a:latin typeface="Roboto"/>
              <a:ea typeface="Roboto"/>
              <a:cs typeface="Roboto"/>
              <a:sym typeface="Roboto"/>
            </a:endParaRPr>
          </a:p>
        </p:txBody>
      </p:sp>
      <p:sp>
        <p:nvSpPr>
          <p:cNvPr id="458" name="Google Shape;458;p52"/>
          <p:cNvSpPr txBox="1"/>
          <p:nvPr/>
        </p:nvSpPr>
        <p:spPr>
          <a:xfrm>
            <a:off x="6734925" y="3904675"/>
            <a:ext cx="2059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New Knuckle</a:t>
            </a:r>
            <a:endParaRPr sz="800">
              <a:latin typeface="Roboto"/>
              <a:ea typeface="Roboto"/>
              <a:cs typeface="Roboto"/>
              <a:sym typeface="Roboto"/>
            </a:endParaRPr>
          </a:p>
        </p:txBody>
      </p:sp>
      <p:sp>
        <p:nvSpPr>
          <p:cNvPr id="459" name="Google Shape;45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 Analysis</a:t>
            </a:r>
            <a:endParaRPr/>
          </a:p>
        </p:txBody>
      </p:sp>
      <p:sp>
        <p:nvSpPr>
          <p:cNvPr id="465" name="Google Shape;465;p5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new knuckle needed to be stress tested to ensure it would handle the stresses of an impact equaling 10 kN of force</a:t>
            </a:r>
            <a:endParaRPr/>
          </a:p>
          <a:p>
            <a:pPr indent="0" lvl="0" marL="0" rtl="0" algn="l">
              <a:spcBef>
                <a:spcPts val="1200"/>
              </a:spcBef>
              <a:spcAft>
                <a:spcPts val="0"/>
              </a:spcAft>
              <a:buNone/>
            </a:pPr>
            <a:r>
              <a:rPr lang="en"/>
              <a:t>With a yield stress of 276 MPa, 6160 Aluminum Alloy was chosen as the material because of its </a:t>
            </a:r>
            <a:r>
              <a:rPr lang="en"/>
              <a:t>machinability</a:t>
            </a:r>
            <a:r>
              <a:rPr lang="en"/>
              <a:t> and cost.</a:t>
            </a:r>
            <a:endParaRPr/>
          </a:p>
          <a:p>
            <a:pPr indent="0" lvl="0" marL="0" rtl="0" algn="l">
              <a:spcBef>
                <a:spcPts val="1200"/>
              </a:spcBef>
              <a:spcAft>
                <a:spcPts val="0"/>
              </a:spcAft>
              <a:buNone/>
            </a:pPr>
            <a:r>
              <a:rPr lang="en"/>
              <a:t>A max stress of 96 MPa was found near the fillets of the knuckle giving our knuckle an effective safety factor of 2.875</a:t>
            </a:r>
            <a:endParaRPr/>
          </a:p>
          <a:p>
            <a:pPr indent="0" lvl="0" marL="0" rtl="0" algn="l">
              <a:spcBef>
                <a:spcPts val="1200"/>
              </a:spcBef>
              <a:spcAft>
                <a:spcPts val="1200"/>
              </a:spcAft>
              <a:buNone/>
            </a:pPr>
            <a:r>
              <a:t/>
            </a:r>
            <a:endParaRPr/>
          </a:p>
        </p:txBody>
      </p:sp>
      <p:pic>
        <p:nvPicPr>
          <p:cNvPr id="466" name="Google Shape;466;p53"/>
          <p:cNvPicPr preferRelativeResize="0"/>
          <p:nvPr/>
        </p:nvPicPr>
        <p:blipFill>
          <a:blip r:embed="rId3">
            <a:alphaModFix/>
          </a:blip>
          <a:stretch>
            <a:fillRect/>
          </a:stretch>
        </p:blipFill>
        <p:spPr>
          <a:xfrm>
            <a:off x="5068950" y="1323525"/>
            <a:ext cx="3313125" cy="3440550"/>
          </a:xfrm>
          <a:prstGeom prst="rect">
            <a:avLst/>
          </a:prstGeom>
          <a:noFill/>
          <a:ln>
            <a:noFill/>
          </a:ln>
        </p:spPr>
      </p:pic>
      <p:sp>
        <p:nvSpPr>
          <p:cNvPr id="467" name="Google Shape;46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53"/>
          <p:cNvSpPr txBox="1"/>
          <p:nvPr/>
        </p:nvSpPr>
        <p:spPr>
          <a:xfrm>
            <a:off x="5872988" y="4764075"/>
            <a:ext cx="2059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Knuckle Results</a:t>
            </a:r>
            <a:endParaRPr sz="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p:nvPr/>
        </p:nvSpPr>
        <p:spPr>
          <a:xfrm>
            <a:off x="6398725" y="150575"/>
            <a:ext cx="2719500" cy="4093800"/>
          </a:xfrm>
          <a:prstGeom prst="rect">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27"/>
          <p:cNvSpPr txBox="1"/>
          <p:nvPr/>
        </p:nvSpPr>
        <p:spPr>
          <a:xfrm>
            <a:off x="3389388" y="683150"/>
            <a:ext cx="11151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Chassis</a:t>
            </a:r>
            <a:endParaRPr>
              <a:latin typeface="Roboto"/>
              <a:ea typeface="Roboto"/>
              <a:cs typeface="Roboto"/>
              <a:sym typeface="Roboto"/>
            </a:endParaRPr>
          </a:p>
        </p:txBody>
      </p:sp>
      <p:sp>
        <p:nvSpPr>
          <p:cNvPr id="141" name="Google Shape;141;p27"/>
          <p:cNvSpPr txBox="1"/>
          <p:nvPr/>
        </p:nvSpPr>
        <p:spPr>
          <a:xfrm>
            <a:off x="1895900" y="4444150"/>
            <a:ext cx="1172700" cy="34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Suspension</a:t>
            </a:r>
            <a:endParaRPr>
              <a:latin typeface="Roboto"/>
              <a:ea typeface="Roboto"/>
              <a:cs typeface="Roboto"/>
              <a:sym typeface="Roboto"/>
            </a:endParaRPr>
          </a:p>
        </p:txBody>
      </p:sp>
      <p:sp>
        <p:nvSpPr>
          <p:cNvPr id="142" name="Google Shape;142;p27"/>
          <p:cNvSpPr txBox="1"/>
          <p:nvPr/>
        </p:nvSpPr>
        <p:spPr>
          <a:xfrm>
            <a:off x="5203050" y="106213"/>
            <a:ext cx="11151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Powertrain</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43" name="Google Shape;143;p27"/>
          <p:cNvSpPr txBox="1"/>
          <p:nvPr/>
        </p:nvSpPr>
        <p:spPr>
          <a:xfrm>
            <a:off x="442975" y="119938"/>
            <a:ext cx="7536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Brakes</a:t>
            </a:r>
            <a:endParaRPr>
              <a:latin typeface="Roboto"/>
              <a:ea typeface="Roboto"/>
              <a:cs typeface="Roboto"/>
              <a:sym typeface="Roboto"/>
            </a:endParaRPr>
          </a:p>
        </p:txBody>
      </p:sp>
      <p:sp>
        <p:nvSpPr>
          <p:cNvPr id="144" name="Google Shape;144;p27"/>
          <p:cNvSpPr txBox="1"/>
          <p:nvPr/>
        </p:nvSpPr>
        <p:spPr>
          <a:xfrm>
            <a:off x="1900538" y="106213"/>
            <a:ext cx="9315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Steering</a:t>
            </a:r>
            <a:endParaRPr>
              <a:latin typeface="Roboto"/>
              <a:ea typeface="Roboto"/>
              <a:cs typeface="Roboto"/>
              <a:sym typeface="Roboto"/>
            </a:endParaRPr>
          </a:p>
        </p:txBody>
      </p:sp>
      <p:sp>
        <p:nvSpPr>
          <p:cNvPr id="145" name="Google Shape;145;p27"/>
          <p:cNvSpPr txBox="1"/>
          <p:nvPr/>
        </p:nvSpPr>
        <p:spPr>
          <a:xfrm>
            <a:off x="3625488" y="89888"/>
            <a:ext cx="6429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Driver</a:t>
            </a:r>
            <a:endParaRPr sz="1300">
              <a:latin typeface="Roboto"/>
              <a:ea typeface="Roboto"/>
              <a:cs typeface="Roboto"/>
              <a:sym typeface="Roboto"/>
            </a:endParaRPr>
          </a:p>
        </p:txBody>
      </p:sp>
      <p:sp>
        <p:nvSpPr>
          <p:cNvPr id="146" name="Google Shape;146;p27"/>
          <p:cNvSpPr txBox="1"/>
          <p:nvPr/>
        </p:nvSpPr>
        <p:spPr>
          <a:xfrm>
            <a:off x="5317613" y="569075"/>
            <a:ext cx="931500" cy="34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Gas Pedal</a:t>
            </a:r>
            <a:endParaRPr sz="1200">
              <a:latin typeface="Roboto"/>
              <a:ea typeface="Roboto"/>
              <a:cs typeface="Roboto"/>
              <a:sym typeface="Roboto"/>
            </a:endParaRPr>
          </a:p>
        </p:txBody>
      </p:sp>
      <p:sp>
        <p:nvSpPr>
          <p:cNvPr id="147" name="Google Shape;147;p27"/>
          <p:cNvSpPr txBox="1"/>
          <p:nvPr/>
        </p:nvSpPr>
        <p:spPr>
          <a:xfrm>
            <a:off x="5461901" y="1160913"/>
            <a:ext cx="642900" cy="34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Engine</a:t>
            </a:r>
            <a:endParaRPr sz="1200">
              <a:latin typeface="Roboto"/>
              <a:ea typeface="Roboto"/>
              <a:cs typeface="Roboto"/>
              <a:sym typeface="Roboto"/>
            </a:endParaRPr>
          </a:p>
        </p:txBody>
      </p:sp>
      <p:sp>
        <p:nvSpPr>
          <p:cNvPr id="148" name="Google Shape;148;p27"/>
          <p:cNvSpPr txBox="1"/>
          <p:nvPr/>
        </p:nvSpPr>
        <p:spPr>
          <a:xfrm>
            <a:off x="5406563" y="1752763"/>
            <a:ext cx="753600" cy="34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CVT</a:t>
            </a:r>
            <a:endParaRPr sz="1200">
              <a:latin typeface="Roboto"/>
              <a:ea typeface="Roboto"/>
              <a:cs typeface="Roboto"/>
              <a:sym typeface="Roboto"/>
            </a:endParaRPr>
          </a:p>
        </p:txBody>
      </p:sp>
      <p:sp>
        <p:nvSpPr>
          <p:cNvPr id="149" name="Google Shape;149;p27"/>
          <p:cNvSpPr txBox="1"/>
          <p:nvPr/>
        </p:nvSpPr>
        <p:spPr>
          <a:xfrm>
            <a:off x="5317613" y="2435750"/>
            <a:ext cx="9315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Gearbox</a:t>
            </a:r>
            <a:endParaRPr sz="1200">
              <a:latin typeface="Roboto"/>
              <a:ea typeface="Roboto"/>
              <a:cs typeface="Roboto"/>
              <a:sym typeface="Roboto"/>
            </a:endParaRPr>
          </a:p>
        </p:txBody>
      </p:sp>
      <p:sp>
        <p:nvSpPr>
          <p:cNvPr id="150" name="Google Shape;150;p27"/>
          <p:cNvSpPr txBox="1"/>
          <p:nvPr/>
        </p:nvSpPr>
        <p:spPr>
          <a:xfrm>
            <a:off x="5317600" y="3105138"/>
            <a:ext cx="931500" cy="57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Front/Rear Differential</a:t>
            </a:r>
            <a:endParaRPr sz="1200">
              <a:latin typeface="Roboto"/>
              <a:ea typeface="Roboto"/>
              <a:cs typeface="Roboto"/>
              <a:sym typeface="Roboto"/>
            </a:endParaRPr>
          </a:p>
        </p:txBody>
      </p:sp>
      <p:sp>
        <p:nvSpPr>
          <p:cNvPr id="151" name="Google Shape;151;p27"/>
          <p:cNvSpPr txBox="1"/>
          <p:nvPr/>
        </p:nvSpPr>
        <p:spPr>
          <a:xfrm>
            <a:off x="5155225" y="4302888"/>
            <a:ext cx="12306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Driveshafts</a:t>
            </a:r>
            <a:endParaRPr sz="1200">
              <a:latin typeface="Roboto"/>
              <a:ea typeface="Roboto"/>
              <a:cs typeface="Roboto"/>
              <a:sym typeface="Roboto"/>
            </a:endParaRPr>
          </a:p>
        </p:txBody>
      </p:sp>
      <p:sp>
        <p:nvSpPr>
          <p:cNvPr id="152" name="Google Shape;152;p27"/>
          <p:cNvSpPr txBox="1"/>
          <p:nvPr/>
        </p:nvSpPr>
        <p:spPr>
          <a:xfrm>
            <a:off x="3535800" y="3668738"/>
            <a:ext cx="8223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Wheels</a:t>
            </a:r>
            <a:endParaRPr sz="1300">
              <a:latin typeface="Roboto"/>
              <a:ea typeface="Roboto"/>
              <a:cs typeface="Roboto"/>
              <a:sym typeface="Roboto"/>
            </a:endParaRPr>
          </a:p>
        </p:txBody>
      </p:sp>
      <p:sp>
        <p:nvSpPr>
          <p:cNvPr id="153" name="Google Shape;153;p27"/>
          <p:cNvSpPr txBox="1"/>
          <p:nvPr/>
        </p:nvSpPr>
        <p:spPr>
          <a:xfrm>
            <a:off x="3535713" y="2966050"/>
            <a:ext cx="8223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Knuckle</a:t>
            </a:r>
            <a:endParaRPr sz="1200">
              <a:latin typeface="Roboto"/>
              <a:ea typeface="Roboto"/>
              <a:cs typeface="Roboto"/>
              <a:sym typeface="Roboto"/>
            </a:endParaRPr>
          </a:p>
        </p:txBody>
      </p:sp>
      <p:sp>
        <p:nvSpPr>
          <p:cNvPr id="154" name="Google Shape;154;p27"/>
          <p:cNvSpPr txBox="1"/>
          <p:nvPr/>
        </p:nvSpPr>
        <p:spPr>
          <a:xfrm>
            <a:off x="3232800" y="4331500"/>
            <a:ext cx="1428300" cy="57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Traction/Impact Forces</a:t>
            </a:r>
            <a:endParaRPr sz="1300">
              <a:latin typeface="Roboto"/>
              <a:ea typeface="Roboto"/>
              <a:cs typeface="Roboto"/>
              <a:sym typeface="Roboto"/>
            </a:endParaRPr>
          </a:p>
        </p:txBody>
      </p:sp>
      <p:sp>
        <p:nvSpPr>
          <p:cNvPr id="155" name="Google Shape;155;p27"/>
          <p:cNvSpPr txBox="1"/>
          <p:nvPr/>
        </p:nvSpPr>
        <p:spPr>
          <a:xfrm>
            <a:off x="6805225" y="150575"/>
            <a:ext cx="18942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Electronic Systems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56" name="Google Shape;156;p27"/>
          <p:cNvSpPr txBox="1"/>
          <p:nvPr/>
        </p:nvSpPr>
        <p:spPr>
          <a:xfrm>
            <a:off x="3436188" y="1994188"/>
            <a:ext cx="1021500" cy="57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Suspension Geometry</a:t>
            </a:r>
            <a:endParaRPr sz="1200">
              <a:latin typeface="Roboto"/>
              <a:ea typeface="Roboto"/>
              <a:cs typeface="Roboto"/>
              <a:sym typeface="Roboto"/>
            </a:endParaRPr>
          </a:p>
        </p:txBody>
      </p:sp>
      <p:sp>
        <p:nvSpPr>
          <p:cNvPr id="157" name="Google Shape;157;p27"/>
          <p:cNvSpPr txBox="1"/>
          <p:nvPr/>
        </p:nvSpPr>
        <p:spPr>
          <a:xfrm>
            <a:off x="3535788" y="1338675"/>
            <a:ext cx="8223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Coilovers</a:t>
            </a:r>
            <a:endParaRPr sz="1200">
              <a:latin typeface="Roboto"/>
              <a:ea typeface="Roboto"/>
              <a:cs typeface="Roboto"/>
              <a:sym typeface="Roboto"/>
            </a:endParaRPr>
          </a:p>
        </p:txBody>
      </p:sp>
      <p:sp>
        <p:nvSpPr>
          <p:cNvPr id="158" name="Google Shape;158;p27"/>
          <p:cNvSpPr txBox="1"/>
          <p:nvPr/>
        </p:nvSpPr>
        <p:spPr>
          <a:xfrm>
            <a:off x="309025" y="626138"/>
            <a:ext cx="1021500" cy="34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Brake Pedal</a:t>
            </a:r>
            <a:endParaRPr sz="1200">
              <a:latin typeface="Roboto"/>
              <a:ea typeface="Roboto"/>
              <a:cs typeface="Roboto"/>
              <a:sym typeface="Roboto"/>
            </a:endParaRPr>
          </a:p>
        </p:txBody>
      </p:sp>
      <p:sp>
        <p:nvSpPr>
          <p:cNvPr id="159" name="Google Shape;159;p27"/>
          <p:cNvSpPr txBox="1"/>
          <p:nvPr/>
        </p:nvSpPr>
        <p:spPr>
          <a:xfrm>
            <a:off x="408625" y="1118413"/>
            <a:ext cx="822300" cy="57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Master Cylinder</a:t>
            </a:r>
            <a:endParaRPr sz="1200">
              <a:latin typeface="Roboto"/>
              <a:ea typeface="Roboto"/>
              <a:cs typeface="Roboto"/>
              <a:sym typeface="Roboto"/>
            </a:endParaRPr>
          </a:p>
        </p:txBody>
      </p:sp>
      <p:sp>
        <p:nvSpPr>
          <p:cNvPr id="160" name="Google Shape;160;p27"/>
          <p:cNvSpPr txBox="1"/>
          <p:nvPr/>
        </p:nvSpPr>
        <p:spPr>
          <a:xfrm>
            <a:off x="262225" y="1836000"/>
            <a:ext cx="1115100" cy="57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Adjusting Shaft</a:t>
            </a:r>
            <a:endParaRPr sz="1200">
              <a:latin typeface="Roboto"/>
              <a:ea typeface="Roboto"/>
              <a:cs typeface="Roboto"/>
              <a:sym typeface="Roboto"/>
            </a:endParaRPr>
          </a:p>
        </p:txBody>
      </p:sp>
      <p:sp>
        <p:nvSpPr>
          <p:cNvPr id="161" name="Google Shape;161;p27"/>
          <p:cNvSpPr txBox="1"/>
          <p:nvPr/>
        </p:nvSpPr>
        <p:spPr>
          <a:xfrm>
            <a:off x="545425" y="2585288"/>
            <a:ext cx="548700" cy="34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Lines</a:t>
            </a:r>
            <a:endParaRPr sz="1200">
              <a:latin typeface="Roboto"/>
              <a:ea typeface="Roboto"/>
              <a:cs typeface="Roboto"/>
              <a:sym typeface="Roboto"/>
            </a:endParaRPr>
          </a:p>
        </p:txBody>
      </p:sp>
      <p:sp>
        <p:nvSpPr>
          <p:cNvPr id="162" name="Google Shape;162;p27"/>
          <p:cNvSpPr txBox="1"/>
          <p:nvPr/>
        </p:nvSpPr>
        <p:spPr>
          <a:xfrm>
            <a:off x="442975" y="3157013"/>
            <a:ext cx="753600" cy="34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Calipers</a:t>
            </a:r>
            <a:endParaRPr sz="1200">
              <a:latin typeface="Roboto"/>
              <a:ea typeface="Roboto"/>
              <a:cs typeface="Roboto"/>
              <a:sym typeface="Roboto"/>
            </a:endParaRPr>
          </a:p>
        </p:txBody>
      </p:sp>
      <p:sp>
        <p:nvSpPr>
          <p:cNvPr id="163" name="Google Shape;163;p27"/>
          <p:cNvSpPr txBox="1"/>
          <p:nvPr/>
        </p:nvSpPr>
        <p:spPr>
          <a:xfrm>
            <a:off x="498313" y="3792988"/>
            <a:ext cx="642900" cy="514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Brake Pads</a:t>
            </a:r>
            <a:endParaRPr sz="1200">
              <a:latin typeface="Roboto"/>
              <a:ea typeface="Roboto"/>
              <a:cs typeface="Roboto"/>
              <a:sym typeface="Roboto"/>
            </a:endParaRPr>
          </a:p>
        </p:txBody>
      </p:sp>
      <p:sp>
        <p:nvSpPr>
          <p:cNvPr id="164" name="Google Shape;164;p27"/>
          <p:cNvSpPr txBox="1"/>
          <p:nvPr/>
        </p:nvSpPr>
        <p:spPr>
          <a:xfrm>
            <a:off x="442975" y="4527413"/>
            <a:ext cx="753600" cy="34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Rotors</a:t>
            </a:r>
            <a:endParaRPr sz="1200">
              <a:latin typeface="Roboto"/>
              <a:ea typeface="Roboto"/>
              <a:cs typeface="Roboto"/>
              <a:sym typeface="Roboto"/>
            </a:endParaRPr>
          </a:p>
        </p:txBody>
      </p:sp>
      <p:sp>
        <p:nvSpPr>
          <p:cNvPr id="165" name="Google Shape;165;p27"/>
          <p:cNvSpPr txBox="1"/>
          <p:nvPr/>
        </p:nvSpPr>
        <p:spPr>
          <a:xfrm>
            <a:off x="1918613" y="913350"/>
            <a:ext cx="931500" cy="57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Steering Wheel</a:t>
            </a:r>
            <a:endParaRPr sz="1300">
              <a:latin typeface="Roboto"/>
              <a:ea typeface="Roboto"/>
              <a:cs typeface="Roboto"/>
              <a:sym typeface="Roboto"/>
            </a:endParaRPr>
          </a:p>
        </p:txBody>
      </p:sp>
      <p:cxnSp>
        <p:nvCxnSpPr>
          <p:cNvPr id="166" name="Google Shape;166;p27"/>
          <p:cNvCxnSpPr>
            <a:stCxn id="149" idx="2"/>
            <a:endCxn id="150" idx="0"/>
          </p:cNvCxnSpPr>
          <p:nvPr/>
        </p:nvCxnSpPr>
        <p:spPr>
          <a:xfrm>
            <a:off x="5783363" y="2829350"/>
            <a:ext cx="0" cy="27570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27"/>
          <p:cNvCxnSpPr>
            <a:stCxn id="148" idx="2"/>
            <a:endCxn id="149" idx="0"/>
          </p:cNvCxnSpPr>
          <p:nvPr/>
        </p:nvCxnSpPr>
        <p:spPr>
          <a:xfrm>
            <a:off x="5783363" y="2100763"/>
            <a:ext cx="0" cy="3351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27"/>
          <p:cNvCxnSpPr>
            <a:endCxn id="148" idx="0"/>
          </p:cNvCxnSpPr>
          <p:nvPr/>
        </p:nvCxnSpPr>
        <p:spPr>
          <a:xfrm>
            <a:off x="5783363" y="1508863"/>
            <a:ext cx="0" cy="2439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7"/>
          <p:cNvCxnSpPr>
            <a:endCxn id="147" idx="0"/>
          </p:cNvCxnSpPr>
          <p:nvPr/>
        </p:nvCxnSpPr>
        <p:spPr>
          <a:xfrm>
            <a:off x="5783351" y="917013"/>
            <a:ext cx="0" cy="2439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7"/>
          <p:cNvCxnSpPr>
            <a:stCxn id="145" idx="3"/>
            <a:endCxn id="146" idx="1"/>
          </p:cNvCxnSpPr>
          <p:nvPr/>
        </p:nvCxnSpPr>
        <p:spPr>
          <a:xfrm>
            <a:off x="4268388" y="286688"/>
            <a:ext cx="1049100" cy="456300"/>
          </a:xfrm>
          <a:prstGeom prst="bentConnector3">
            <a:avLst>
              <a:gd fmla="val 50006" name="adj1"/>
            </a:avLst>
          </a:prstGeom>
          <a:noFill/>
          <a:ln cap="flat" cmpd="sng" w="9525">
            <a:solidFill>
              <a:schemeClr val="dk2"/>
            </a:solidFill>
            <a:prstDash val="solid"/>
            <a:round/>
            <a:headEnd len="med" w="med" type="none"/>
            <a:tailEnd len="med" w="med" type="triangle"/>
          </a:ln>
        </p:spPr>
      </p:cxnSp>
      <p:cxnSp>
        <p:nvCxnSpPr>
          <p:cNvPr id="171" name="Google Shape;171;p27"/>
          <p:cNvCxnSpPr>
            <a:stCxn id="165" idx="3"/>
            <a:endCxn id="145" idx="1"/>
          </p:cNvCxnSpPr>
          <p:nvPr/>
        </p:nvCxnSpPr>
        <p:spPr>
          <a:xfrm flipH="1" rot="10800000">
            <a:off x="2850113" y="286800"/>
            <a:ext cx="775500" cy="913200"/>
          </a:xfrm>
          <a:prstGeom prst="bentConnector3">
            <a:avLst>
              <a:gd fmla="val 49992" name="adj1"/>
            </a:avLst>
          </a:prstGeom>
          <a:noFill/>
          <a:ln cap="flat" cmpd="sng" w="9525">
            <a:solidFill>
              <a:schemeClr val="dk2"/>
            </a:solidFill>
            <a:prstDash val="solid"/>
            <a:round/>
            <a:headEnd len="med" w="med" type="stealth"/>
            <a:tailEnd len="med" w="med" type="none"/>
          </a:ln>
        </p:spPr>
      </p:cxnSp>
      <p:sp>
        <p:nvSpPr>
          <p:cNvPr id="172" name="Google Shape;172;p27"/>
          <p:cNvSpPr txBox="1"/>
          <p:nvPr/>
        </p:nvSpPr>
        <p:spPr>
          <a:xfrm>
            <a:off x="1918613" y="1652888"/>
            <a:ext cx="931500" cy="52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Steering Column</a:t>
            </a:r>
            <a:endParaRPr sz="1300">
              <a:latin typeface="Roboto"/>
              <a:ea typeface="Roboto"/>
              <a:cs typeface="Roboto"/>
              <a:sym typeface="Roboto"/>
            </a:endParaRPr>
          </a:p>
        </p:txBody>
      </p:sp>
      <p:sp>
        <p:nvSpPr>
          <p:cNvPr id="173" name="Google Shape;173;p27"/>
          <p:cNvSpPr txBox="1"/>
          <p:nvPr/>
        </p:nvSpPr>
        <p:spPr>
          <a:xfrm>
            <a:off x="1916588" y="2375350"/>
            <a:ext cx="931500" cy="52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Rack and Pinion</a:t>
            </a:r>
            <a:endParaRPr sz="1300">
              <a:latin typeface="Roboto"/>
              <a:ea typeface="Roboto"/>
              <a:cs typeface="Roboto"/>
              <a:sym typeface="Roboto"/>
            </a:endParaRPr>
          </a:p>
        </p:txBody>
      </p:sp>
      <p:sp>
        <p:nvSpPr>
          <p:cNvPr id="174" name="Google Shape;174;p27"/>
          <p:cNvSpPr txBox="1"/>
          <p:nvPr/>
        </p:nvSpPr>
        <p:spPr>
          <a:xfrm>
            <a:off x="1918463" y="3229688"/>
            <a:ext cx="9315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Tie Rods</a:t>
            </a:r>
            <a:endParaRPr sz="1300">
              <a:latin typeface="Roboto"/>
              <a:ea typeface="Roboto"/>
              <a:cs typeface="Roboto"/>
              <a:sym typeface="Roboto"/>
            </a:endParaRPr>
          </a:p>
        </p:txBody>
      </p:sp>
      <p:cxnSp>
        <p:nvCxnSpPr>
          <p:cNvPr id="175" name="Google Shape;175;p27"/>
          <p:cNvCxnSpPr>
            <a:stCxn id="145" idx="2"/>
            <a:endCxn id="140" idx="0"/>
          </p:cNvCxnSpPr>
          <p:nvPr/>
        </p:nvCxnSpPr>
        <p:spPr>
          <a:xfrm>
            <a:off x="3946938" y="483488"/>
            <a:ext cx="0" cy="1998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27"/>
          <p:cNvCxnSpPr>
            <a:stCxn id="165" idx="2"/>
            <a:endCxn id="172" idx="0"/>
          </p:cNvCxnSpPr>
          <p:nvPr/>
        </p:nvCxnSpPr>
        <p:spPr>
          <a:xfrm>
            <a:off x="2384363" y="1486650"/>
            <a:ext cx="0" cy="1662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7"/>
          <p:cNvCxnSpPr>
            <a:stCxn id="172" idx="2"/>
            <a:endCxn id="173" idx="0"/>
          </p:cNvCxnSpPr>
          <p:nvPr/>
        </p:nvCxnSpPr>
        <p:spPr>
          <a:xfrm flipH="1">
            <a:off x="2382263" y="2179388"/>
            <a:ext cx="2100" cy="1959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27"/>
          <p:cNvCxnSpPr>
            <a:stCxn id="173" idx="2"/>
            <a:endCxn id="174" idx="0"/>
          </p:cNvCxnSpPr>
          <p:nvPr/>
        </p:nvCxnSpPr>
        <p:spPr>
          <a:xfrm>
            <a:off x="2382338" y="2901850"/>
            <a:ext cx="1800" cy="3279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7"/>
          <p:cNvCxnSpPr>
            <a:endCxn id="159" idx="0"/>
          </p:cNvCxnSpPr>
          <p:nvPr/>
        </p:nvCxnSpPr>
        <p:spPr>
          <a:xfrm>
            <a:off x="819775" y="1005913"/>
            <a:ext cx="0" cy="1125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27"/>
          <p:cNvCxnSpPr>
            <a:stCxn id="159" idx="2"/>
            <a:endCxn id="160" idx="0"/>
          </p:cNvCxnSpPr>
          <p:nvPr/>
        </p:nvCxnSpPr>
        <p:spPr>
          <a:xfrm>
            <a:off x="819775" y="1691713"/>
            <a:ext cx="0" cy="1443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7"/>
          <p:cNvCxnSpPr>
            <a:stCxn id="160" idx="2"/>
            <a:endCxn id="161" idx="0"/>
          </p:cNvCxnSpPr>
          <p:nvPr/>
        </p:nvCxnSpPr>
        <p:spPr>
          <a:xfrm>
            <a:off x="819775" y="2409300"/>
            <a:ext cx="0" cy="1761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7"/>
          <p:cNvCxnSpPr>
            <a:stCxn id="161" idx="2"/>
            <a:endCxn id="162" idx="0"/>
          </p:cNvCxnSpPr>
          <p:nvPr/>
        </p:nvCxnSpPr>
        <p:spPr>
          <a:xfrm>
            <a:off x="819775" y="2933288"/>
            <a:ext cx="0" cy="2238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7"/>
          <p:cNvCxnSpPr>
            <a:stCxn id="162" idx="2"/>
            <a:endCxn id="163" idx="0"/>
          </p:cNvCxnSpPr>
          <p:nvPr/>
        </p:nvCxnSpPr>
        <p:spPr>
          <a:xfrm>
            <a:off x="819775" y="3505013"/>
            <a:ext cx="0" cy="2880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7"/>
          <p:cNvCxnSpPr>
            <a:stCxn id="163" idx="2"/>
            <a:endCxn id="164" idx="0"/>
          </p:cNvCxnSpPr>
          <p:nvPr/>
        </p:nvCxnSpPr>
        <p:spPr>
          <a:xfrm>
            <a:off x="819763" y="4307788"/>
            <a:ext cx="0" cy="2196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27"/>
          <p:cNvCxnSpPr>
            <a:stCxn id="164" idx="3"/>
            <a:endCxn id="152" idx="1"/>
          </p:cNvCxnSpPr>
          <p:nvPr/>
        </p:nvCxnSpPr>
        <p:spPr>
          <a:xfrm flipH="1" rot="10800000">
            <a:off x="1196575" y="3865613"/>
            <a:ext cx="2339100" cy="835800"/>
          </a:xfrm>
          <a:prstGeom prst="bentConnector3">
            <a:avLst>
              <a:gd fmla="val 6836" name="adj1"/>
            </a:avLst>
          </a:prstGeom>
          <a:noFill/>
          <a:ln cap="flat" cmpd="sng" w="9525">
            <a:solidFill>
              <a:schemeClr val="dk2"/>
            </a:solidFill>
            <a:prstDash val="solid"/>
            <a:round/>
            <a:headEnd len="med" w="med" type="none"/>
            <a:tailEnd len="med" w="med" type="stealth"/>
          </a:ln>
        </p:spPr>
      </p:cxnSp>
      <p:cxnSp>
        <p:nvCxnSpPr>
          <p:cNvPr id="186" name="Google Shape;186;p27"/>
          <p:cNvCxnSpPr>
            <a:stCxn id="154" idx="0"/>
            <a:endCxn id="152" idx="2"/>
          </p:cNvCxnSpPr>
          <p:nvPr/>
        </p:nvCxnSpPr>
        <p:spPr>
          <a:xfrm rot="10800000">
            <a:off x="3946950" y="4062400"/>
            <a:ext cx="0" cy="269100"/>
          </a:xfrm>
          <a:prstGeom prst="straightConnector1">
            <a:avLst/>
          </a:prstGeom>
          <a:noFill/>
          <a:ln cap="flat" cmpd="sng" w="9525">
            <a:solidFill>
              <a:schemeClr val="dk2"/>
            </a:solidFill>
            <a:prstDash val="solid"/>
            <a:round/>
            <a:headEnd len="med" w="med" type="stealth"/>
            <a:tailEnd len="med" w="med" type="triangle"/>
          </a:ln>
        </p:spPr>
      </p:cxnSp>
      <p:cxnSp>
        <p:nvCxnSpPr>
          <p:cNvPr id="187" name="Google Shape;187;p27"/>
          <p:cNvCxnSpPr>
            <a:stCxn id="151" idx="0"/>
            <a:endCxn id="150" idx="2"/>
          </p:cNvCxnSpPr>
          <p:nvPr/>
        </p:nvCxnSpPr>
        <p:spPr>
          <a:xfrm flipH="1" rot="10800000">
            <a:off x="5770525" y="3678588"/>
            <a:ext cx="12900" cy="624300"/>
          </a:xfrm>
          <a:prstGeom prst="straightConnector1">
            <a:avLst/>
          </a:prstGeom>
          <a:noFill/>
          <a:ln cap="flat" cmpd="sng" w="9525">
            <a:solidFill>
              <a:schemeClr val="dk2"/>
            </a:solidFill>
            <a:prstDash val="solid"/>
            <a:round/>
            <a:headEnd len="med" w="med" type="stealth"/>
            <a:tailEnd len="med" w="med" type="none"/>
          </a:ln>
        </p:spPr>
      </p:cxnSp>
      <p:cxnSp>
        <p:nvCxnSpPr>
          <p:cNvPr id="188" name="Google Shape;188;p27"/>
          <p:cNvCxnSpPr>
            <a:stCxn id="153" idx="2"/>
            <a:endCxn id="152" idx="0"/>
          </p:cNvCxnSpPr>
          <p:nvPr/>
        </p:nvCxnSpPr>
        <p:spPr>
          <a:xfrm>
            <a:off x="3946863" y="3359650"/>
            <a:ext cx="0" cy="309000"/>
          </a:xfrm>
          <a:prstGeom prst="straightConnector1">
            <a:avLst/>
          </a:prstGeom>
          <a:noFill/>
          <a:ln cap="flat" cmpd="sng" w="9525">
            <a:solidFill>
              <a:schemeClr val="dk2"/>
            </a:solidFill>
            <a:prstDash val="solid"/>
            <a:round/>
            <a:headEnd len="med" w="med" type="stealth"/>
            <a:tailEnd len="med" w="med" type="triangle"/>
          </a:ln>
        </p:spPr>
      </p:cxnSp>
      <p:cxnSp>
        <p:nvCxnSpPr>
          <p:cNvPr id="189" name="Google Shape;189;p27"/>
          <p:cNvCxnSpPr>
            <a:stCxn id="153" idx="0"/>
            <a:endCxn id="156" idx="2"/>
          </p:cNvCxnSpPr>
          <p:nvPr/>
        </p:nvCxnSpPr>
        <p:spPr>
          <a:xfrm rot="10800000">
            <a:off x="3946863" y="2567350"/>
            <a:ext cx="0" cy="3987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7"/>
          <p:cNvCxnSpPr>
            <a:stCxn id="156" idx="0"/>
            <a:endCxn id="157" idx="2"/>
          </p:cNvCxnSpPr>
          <p:nvPr/>
        </p:nvCxnSpPr>
        <p:spPr>
          <a:xfrm rot="10800000">
            <a:off x="3946938" y="1732288"/>
            <a:ext cx="0" cy="2619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7"/>
          <p:cNvCxnSpPr>
            <a:stCxn id="157" idx="0"/>
            <a:endCxn id="140" idx="2"/>
          </p:cNvCxnSpPr>
          <p:nvPr/>
        </p:nvCxnSpPr>
        <p:spPr>
          <a:xfrm rot="10800000">
            <a:off x="3946938" y="1076775"/>
            <a:ext cx="0" cy="2619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7"/>
          <p:cNvSpPr txBox="1"/>
          <p:nvPr/>
        </p:nvSpPr>
        <p:spPr>
          <a:xfrm>
            <a:off x="7920175" y="723581"/>
            <a:ext cx="931500" cy="514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Power Supply</a:t>
            </a:r>
            <a:endParaRPr sz="1200">
              <a:latin typeface="Roboto"/>
              <a:ea typeface="Roboto"/>
              <a:cs typeface="Roboto"/>
              <a:sym typeface="Roboto"/>
            </a:endParaRPr>
          </a:p>
        </p:txBody>
      </p:sp>
      <p:sp>
        <p:nvSpPr>
          <p:cNvPr id="193" name="Google Shape;193;p27"/>
          <p:cNvSpPr txBox="1"/>
          <p:nvPr/>
        </p:nvSpPr>
        <p:spPr>
          <a:xfrm>
            <a:off x="7875175" y="1417775"/>
            <a:ext cx="1021500" cy="514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AWD Control Unit</a:t>
            </a:r>
            <a:endParaRPr sz="1200">
              <a:latin typeface="Roboto"/>
              <a:ea typeface="Roboto"/>
              <a:cs typeface="Roboto"/>
              <a:sym typeface="Roboto"/>
            </a:endParaRPr>
          </a:p>
        </p:txBody>
      </p:sp>
      <p:sp>
        <p:nvSpPr>
          <p:cNvPr id="194" name="Google Shape;194;p27"/>
          <p:cNvSpPr txBox="1"/>
          <p:nvPr/>
        </p:nvSpPr>
        <p:spPr>
          <a:xfrm>
            <a:off x="6398725" y="2803263"/>
            <a:ext cx="1230600" cy="33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Accelerometer</a:t>
            </a:r>
            <a:endParaRPr sz="1200">
              <a:latin typeface="Roboto"/>
              <a:ea typeface="Roboto"/>
              <a:cs typeface="Roboto"/>
              <a:sym typeface="Roboto"/>
            </a:endParaRPr>
          </a:p>
        </p:txBody>
      </p:sp>
      <p:sp>
        <p:nvSpPr>
          <p:cNvPr id="195" name="Google Shape;195;p27"/>
          <p:cNvSpPr txBox="1"/>
          <p:nvPr/>
        </p:nvSpPr>
        <p:spPr>
          <a:xfrm>
            <a:off x="6398725" y="3660788"/>
            <a:ext cx="1230600" cy="33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Hall Sensors</a:t>
            </a:r>
            <a:endParaRPr sz="1200">
              <a:latin typeface="Roboto"/>
              <a:ea typeface="Roboto"/>
              <a:cs typeface="Roboto"/>
              <a:sym typeface="Roboto"/>
            </a:endParaRPr>
          </a:p>
        </p:txBody>
      </p:sp>
      <p:cxnSp>
        <p:nvCxnSpPr>
          <p:cNvPr id="196" name="Google Shape;196;p27"/>
          <p:cNvCxnSpPr>
            <a:stCxn id="151" idx="1"/>
            <a:endCxn id="152" idx="3"/>
          </p:cNvCxnSpPr>
          <p:nvPr/>
        </p:nvCxnSpPr>
        <p:spPr>
          <a:xfrm rot="10800000">
            <a:off x="4358125" y="3865488"/>
            <a:ext cx="797100" cy="634200"/>
          </a:xfrm>
          <a:prstGeom prst="bentConnector3">
            <a:avLst>
              <a:gd fmla="val 50002" name="adj1"/>
            </a:avLst>
          </a:prstGeom>
          <a:noFill/>
          <a:ln cap="flat" cmpd="sng" w="9525">
            <a:solidFill>
              <a:schemeClr val="dk2"/>
            </a:solidFill>
            <a:prstDash val="solid"/>
            <a:round/>
            <a:headEnd len="med" w="med" type="none"/>
            <a:tailEnd len="med" w="med" type="stealth"/>
          </a:ln>
        </p:spPr>
      </p:cxnSp>
      <p:sp>
        <p:nvSpPr>
          <p:cNvPr id="197" name="Google Shape;197;p27"/>
          <p:cNvSpPr txBox="1"/>
          <p:nvPr/>
        </p:nvSpPr>
        <p:spPr>
          <a:xfrm>
            <a:off x="7988075" y="2254902"/>
            <a:ext cx="931500" cy="45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Cam Actuator</a:t>
            </a:r>
            <a:endParaRPr sz="1200">
              <a:latin typeface="Roboto"/>
              <a:ea typeface="Roboto"/>
              <a:cs typeface="Roboto"/>
              <a:sym typeface="Roboto"/>
            </a:endParaRPr>
          </a:p>
        </p:txBody>
      </p:sp>
      <p:sp>
        <p:nvSpPr>
          <p:cNvPr id="198" name="Google Shape;198;p27"/>
          <p:cNvSpPr txBox="1"/>
          <p:nvPr/>
        </p:nvSpPr>
        <p:spPr>
          <a:xfrm>
            <a:off x="7811375" y="3105150"/>
            <a:ext cx="1284900" cy="57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Multiplate Wet Clutch Pack</a:t>
            </a:r>
            <a:endParaRPr sz="1200">
              <a:latin typeface="Roboto"/>
              <a:ea typeface="Roboto"/>
              <a:cs typeface="Roboto"/>
              <a:sym typeface="Roboto"/>
            </a:endParaRPr>
          </a:p>
        </p:txBody>
      </p:sp>
      <p:sp>
        <p:nvSpPr>
          <p:cNvPr id="199" name="Google Shape;199;p27"/>
          <p:cNvSpPr txBox="1"/>
          <p:nvPr/>
        </p:nvSpPr>
        <p:spPr>
          <a:xfrm>
            <a:off x="6549575" y="2084050"/>
            <a:ext cx="10491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Strain Gage</a:t>
            </a:r>
            <a:endParaRPr sz="1200">
              <a:latin typeface="Roboto"/>
              <a:ea typeface="Roboto"/>
              <a:cs typeface="Roboto"/>
              <a:sym typeface="Roboto"/>
            </a:endParaRPr>
          </a:p>
        </p:txBody>
      </p:sp>
      <p:sp>
        <p:nvSpPr>
          <p:cNvPr id="200" name="Google Shape;200;p27"/>
          <p:cNvSpPr txBox="1"/>
          <p:nvPr/>
        </p:nvSpPr>
        <p:spPr>
          <a:xfrm>
            <a:off x="6527100" y="1243625"/>
            <a:ext cx="1115100" cy="514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Data Acquisition</a:t>
            </a:r>
            <a:endParaRPr sz="1200">
              <a:latin typeface="Roboto"/>
              <a:ea typeface="Roboto"/>
              <a:cs typeface="Roboto"/>
              <a:sym typeface="Roboto"/>
            </a:endParaRPr>
          </a:p>
        </p:txBody>
      </p:sp>
      <p:cxnSp>
        <p:nvCxnSpPr>
          <p:cNvPr id="201" name="Google Shape;201;p27"/>
          <p:cNvCxnSpPr>
            <a:stCxn id="156" idx="3"/>
            <a:endCxn id="199" idx="1"/>
          </p:cNvCxnSpPr>
          <p:nvPr/>
        </p:nvCxnSpPr>
        <p:spPr>
          <a:xfrm>
            <a:off x="4457688" y="2280838"/>
            <a:ext cx="2091900" cy="0"/>
          </a:xfrm>
          <a:prstGeom prst="straightConnector1">
            <a:avLst/>
          </a:prstGeom>
          <a:noFill/>
          <a:ln cap="flat" cmpd="sng" w="19050">
            <a:solidFill>
              <a:srgbClr val="0000FF"/>
            </a:solidFill>
            <a:prstDash val="solid"/>
            <a:round/>
            <a:headEnd len="med" w="med" type="none"/>
            <a:tailEnd len="med" w="med" type="triangle"/>
          </a:ln>
        </p:spPr>
      </p:cxnSp>
      <p:cxnSp>
        <p:nvCxnSpPr>
          <p:cNvPr id="202" name="Google Shape;202;p27"/>
          <p:cNvCxnSpPr>
            <a:stCxn id="199" idx="0"/>
            <a:endCxn id="200" idx="2"/>
          </p:cNvCxnSpPr>
          <p:nvPr/>
        </p:nvCxnSpPr>
        <p:spPr>
          <a:xfrm flipH="1" rot="10800000">
            <a:off x="7074125" y="1758550"/>
            <a:ext cx="10500" cy="3255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7"/>
          <p:cNvCxnSpPr>
            <a:stCxn id="192" idx="1"/>
            <a:endCxn id="200" idx="0"/>
          </p:cNvCxnSpPr>
          <p:nvPr/>
        </p:nvCxnSpPr>
        <p:spPr>
          <a:xfrm flipH="1">
            <a:off x="7084675" y="980981"/>
            <a:ext cx="835500" cy="262500"/>
          </a:xfrm>
          <a:prstGeom prst="bentConnector2">
            <a:avLst/>
          </a:prstGeom>
          <a:noFill/>
          <a:ln cap="flat" cmpd="sng" w="9525">
            <a:solidFill>
              <a:schemeClr val="dk2"/>
            </a:solidFill>
            <a:prstDash val="solid"/>
            <a:round/>
            <a:headEnd len="med" w="med" type="none"/>
            <a:tailEnd len="med" w="med" type="triangle"/>
          </a:ln>
        </p:spPr>
      </p:cxnSp>
      <p:cxnSp>
        <p:nvCxnSpPr>
          <p:cNvPr id="204" name="Google Shape;204;p27"/>
          <p:cNvCxnSpPr>
            <a:stCxn id="192" idx="2"/>
            <a:endCxn id="193" idx="0"/>
          </p:cNvCxnSpPr>
          <p:nvPr/>
        </p:nvCxnSpPr>
        <p:spPr>
          <a:xfrm>
            <a:off x="8385925" y="1238381"/>
            <a:ext cx="0" cy="17940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7"/>
          <p:cNvCxnSpPr>
            <a:stCxn id="140" idx="3"/>
            <a:endCxn id="194" idx="1"/>
          </p:cNvCxnSpPr>
          <p:nvPr/>
        </p:nvCxnSpPr>
        <p:spPr>
          <a:xfrm>
            <a:off x="4504488" y="879950"/>
            <a:ext cx="1894200" cy="2091000"/>
          </a:xfrm>
          <a:prstGeom prst="bentConnector3">
            <a:avLst>
              <a:gd fmla="val 24478" name="adj1"/>
            </a:avLst>
          </a:prstGeom>
          <a:noFill/>
          <a:ln cap="flat" cmpd="sng" w="19050">
            <a:solidFill>
              <a:srgbClr val="0000FF"/>
            </a:solidFill>
            <a:prstDash val="solid"/>
            <a:round/>
            <a:headEnd len="med" w="med" type="none"/>
            <a:tailEnd len="med" w="med" type="stealth"/>
          </a:ln>
        </p:spPr>
      </p:cxnSp>
      <p:cxnSp>
        <p:nvCxnSpPr>
          <p:cNvPr id="206" name="Google Shape;206;p27"/>
          <p:cNvCxnSpPr>
            <a:stCxn id="152" idx="3"/>
            <a:endCxn id="195" idx="1"/>
          </p:cNvCxnSpPr>
          <p:nvPr/>
        </p:nvCxnSpPr>
        <p:spPr>
          <a:xfrm flipH="1" rot="10800000">
            <a:off x="4358100" y="3828338"/>
            <a:ext cx="2040600" cy="37200"/>
          </a:xfrm>
          <a:prstGeom prst="straightConnector1">
            <a:avLst/>
          </a:prstGeom>
          <a:noFill/>
          <a:ln cap="flat" cmpd="sng" w="19050">
            <a:solidFill>
              <a:srgbClr val="0000FF"/>
            </a:solidFill>
            <a:prstDash val="solid"/>
            <a:round/>
            <a:headEnd len="med" w="med" type="none"/>
            <a:tailEnd len="med" w="med" type="triangle"/>
          </a:ln>
        </p:spPr>
      </p:cxnSp>
      <p:cxnSp>
        <p:nvCxnSpPr>
          <p:cNvPr id="207" name="Google Shape;207;p27"/>
          <p:cNvCxnSpPr>
            <a:stCxn id="194" idx="3"/>
            <a:endCxn id="193" idx="1"/>
          </p:cNvCxnSpPr>
          <p:nvPr/>
        </p:nvCxnSpPr>
        <p:spPr>
          <a:xfrm flipH="1" rot="10800000">
            <a:off x="7629325" y="1675113"/>
            <a:ext cx="246000" cy="1295700"/>
          </a:xfrm>
          <a:prstGeom prst="bentConnector3">
            <a:avLst>
              <a:gd fmla="val 49970" name="adj1"/>
            </a:avLst>
          </a:prstGeom>
          <a:noFill/>
          <a:ln cap="flat" cmpd="sng" w="9525">
            <a:solidFill>
              <a:schemeClr val="dk2"/>
            </a:solidFill>
            <a:prstDash val="solid"/>
            <a:round/>
            <a:headEnd len="med" w="med" type="none"/>
            <a:tailEnd len="med" w="med" type="none"/>
          </a:ln>
        </p:spPr>
      </p:cxnSp>
      <p:cxnSp>
        <p:nvCxnSpPr>
          <p:cNvPr id="208" name="Google Shape;208;p27"/>
          <p:cNvCxnSpPr>
            <a:stCxn id="195" idx="3"/>
            <a:endCxn id="193" idx="1"/>
          </p:cNvCxnSpPr>
          <p:nvPr/>
        </p:nvCxnSpPr>
        <p:spPr>
          <a:xfrm flipH="1" rot="10800000">
            <a:off x="7629325" y="1675238"/>
            <a:ext cx="246000" cy="2153100"/>
          </a:xfrm>
          <a:prstGeom prst="bentConnector3">
            <a:avLst>
              <a:gd fmla="val 49970" name="adj1"/>
            </a:avLst>
          </a:prstGeom>
          <a:noFill/>
          <a:ln cap="flat" cmpd="sng" w="9525">
            <a:solidFill>
              <a:schemeClr val="dk2"/>
            </a:solidFill>
            <a:prstDash val="solid"/>
            <a:round/>
            <a:headEnd len="med" w="med" type="none"/>
            <a:tailEnd len="med" w="med" type="triangle"/>
          </a:ln>
        </p:spPr>
      </p:cxnSp>
      <p:cxnSp>
        <p:nvCxnSpPr>
          <p:cNvPr id="209" name="Google Shape;209;p27"/>
          <p:cNvCxnSpPr>
            <a:stCxn id="193" idx="2"/>
            <a:endCxn id="197" idx="0"/>
          </p:cNvCxnSpPr>
          <p:nvPr/>
        </p:nvCxnSpPr>
        <p:spPr>
          <a:xfrm>
            <a:off x="8385925" y="1932575"/>
            <a:ext cx="67800" cy="3222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27"/>
          <p:cNvCxnSpPr>
            <a:stCxn id="197" idx="2"/>
            <a:endCxn id="198" idx="0"/>
          </p:cNvCxnSpPr>
          <p:nvPr/>
        </p:nvCxnSpPr>
        <p:spPr>
          <a:xfrm>
            <a:off x="8453825" y="2711502"/>
            <a:ext cx="0" cy="3936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27"/>
          <p:cNvCxnSpPr>
            <a:stCxn id="198" idx="1"/>
            <a:endCxn id="150" idx="3"/>
          </p:cNvCxnSpPr>
          <p:nvPr/>
        </p:nvCxnSpPr>
        <p:spPr>
          <a:xfrm rot="10800000">
            <a:off x="6248975" y="3391800"/>
            <a:ext cx="1562400" cy="0"/>
          </a:xfrm>
          <a:prstGeom prst="straightConnector1">
            <a:avLst/>
          </a:prstGeom>
          <a:noFill/>
          <a:ln cap="flat" cmpd="sng" w="19050">
            <a:solidFill>
              <a:srgbClr val="FF0000"/>
            </a:solidFill>
            <a:prstDash val="solid"/>
            <a:round/>
            <a:headEnd len="med" w="med" type="none"/>
            <a:tailEnd len="med" w="med" type="triangle"/>
          </a:ln>
        </p:spPr>
      </p:cxnSp>
      <p:sp>
        <p:nvSpPr>
          <p:cNvPr id="212" name="Google Shape;212;p27"/>
          <p:cNvSpPr/>
          <p:nvPr/>
        </p:nvSpPr>
        <p:spPr>
          <a:xfrm>
            <a:off x="1690775" y="59013"/>
            <a:ext cx="1338375" cy="3714265"/>
          </a:xfrm>
          <a:custGeom>
            <a:rect b="b" l="l" r="r" t="t"/>
            <a:pathLst>
              <a:path extrusionOk="0" h="139085" w="53535">
                <a:moveTo>
                  <a:pt x="0" y="0"/>
                </a:moveTo>
                <a:lnTo>
                  <a:pt x="0" y="139085"/>
                </a:lnTo>
                <a:lnTo>
                  <a:pt x="53535" y="139085"/>
                </a:lnTo>
                <a:lnTo>
                  <a:pt x="53535" y="0"/>
                </a:lnTo>
                <a:close/>
              </a:path>
            </a:pathLst>
          </a:custGeom>
          <a:noFill/>
          <a:ln cap="flat" cmpd="sng" w="19050">
            <a:solidFill>
              <a:schemeClr val="dk2"/>
            </a:solidFill>
            <a:prstDash val="dot"/>
            <a:round/>
            <a:headEnd len="med" w="med" type="none"/>
            <a:tailEnd len="med" w="med" type="none"/>
          </a:ln>
        </p:spPr>
      </p:sp>
      <p:sp>
        <p:nvSpPr>
          <p:cNvPr id="213" name="Google Shape;213;p27"/>
          <p:cNvSpPr/>
          <p:nvPr/>
        </p:nvSpPr>
        <p:spPr>
          <a:xfrm>
            <a:off x="139625" y="37200"/>
            <a:ext cx="1355400" cy="4920300"/>
          </a:xfrm>
          <a:prstGeom prst="rect">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5060000" y="65600"/>
            <a:ext cx="1338300" cy="4991100"/>
          </a:xfrm>
          <a:prstGeom prst="rect">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3127626" y="532425"/>
            <a:ext cx="1734300" cy="4425000"/>
          </a:xfrm>
          <a:prstGeom prst="rect">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27"/>
          <p:cNvCxnSpPr>
            <a:stCxn id="174" idx="3"/>
            <a:endCxn id="153" idx="1"/>
          </p:cNvCxnSpPr>
          <p:nvPr/>
        </p:nvCxnSpPr>
        <p:spPr>
          <a:xfrm flipH="1" rot="10800000">
            <a:off x="2849963" y="3162788"/>
            <a:ext cx="685800" cy="263700"/>
          </a:xfrm>
          <a:prstGeom prst="bentConnector3">
            <a:avLst>
              <a:gd fmla="val 49996" name="adj1"/>
            </a:avLst>
          </a:prstGeom>
          <a:noFill/>
          <a:ln cap="flat" cmpd="sng" w="9525">
            <a:solidFill>
              <a:schemeClr val="dk2"/>
            </a:solidFill>
            <a:prstDash val="solid"/>
            <a:round/>
            <a:headEnd len="med" w="med" type="none"/>
            <a:tailEnd len="med" w="med" type="triangle"/>
          </a:ln>
        </p:spPr>
      </p:cxnSp>
      <p:cxnSp>
        <p:nvCxnSpPr>
          <p:cNvPr id="217" name="Google Shape;217;p27"/>
          <p:cNvCxnSpPr>
            <a:stCxn id="145" idx="1"/>
            <a:endCxn id="158" idx="3"/>
          </p:cNvCxnSpPr>
          <p:nvPr/>
        </p:nvCxnSpPr>
        <p:spPr>
          <a:xfrm flipH="1">
            <a:off x="1330488" y="286688"/>
            <a:ext cx="2295000" cy="513600"/>
          </a:xfrm>
          <a:prstGeom prst="bentConnector3">
            <a:avLst>
              <a:gd fmla="val 24397"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Knuckle Convergence Graph</a:t>
            </a:r>
            <a:endParaRPr/>
          </a:p>
        </p:txBody>
      </p:sp>
      <p:sp>
        <p:nvSpPr>
          <p:cNvPr id="474" name="Google Shape;474;p54"/>
          <p:cNvSpPr txBox="1"/>
          <p:nvPr>
            <p:ph idx="1" type="body"/>
          </p:nvPr>
        </p:nvSpPr>
        <p:spPr>
          <a:xfrm>
            <a:off x="311700" y="1505700"/>
            <a:ext cx="8430900" cy="82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divergence seen can be ignored because it is on a bolt constraint, which generally isn’t a place where knuckles would fail. On top of this, the stress is located directly on the boundary constraint meaning that St. </a:t>
            </a:r>
            <a:r>
              <a:rPr lang="en"/>
              <a:t>Venant's</a:t>
            </a:r>
            <a:r>
              <a:rPr lang="en"/>
              <a:t> Principle can be used to ignore the stresses in the area.</a:t>
            </a:r>
            <a:endParaRPr/>
          </a:p>
        </p:txBody>
      </p:sp>
      <p:pic>
        <p:nvPicPr>
          <p:cNvPr id="475" name="Google Shape;475;p54"/>
          <p:cNvPicPr preferRelativeResize="0"/>
          <p:nvPr/>
        </p:nvPicPr>
        <p:blipFill>
          <a:blip r:embed="rId3">
            <a:alphaModFix/>
          </a:blip>
          <a:stretch>
            <a:fillRect/>
          </a:stretch>
        </p:blipFill>
        <p:spPr>
          <a:xfrm>
            <a:off x="4834522" y="2431325"/>
            <a:ext cx="3345828" cy="2358000"/>
          </a:xfrm>
          <a:prstGeom prst="rect">
            <a:avLst/>
          </a:prstGeom>
          <a:noFill/>
          <a:ln>
            <a:noFill/>
          </a:ln>
        </p:spPr>
      </p:pic>
      <p:pic>
        <p:nvPicPr>
          <p:cNvPr id="476" name="Google Shape;476;p54"/>
          <p:cNvPicPr preferRelativeResize="0"/>
          <p:nvPr/>
        </p:nvPicPr>
        <p:blipFill>
          <a:blip r:embed="rId4">
            <a:alphaModFix/>
          </a:blip>
          <a:stretch>
            <a:fillRect/>
          </a:stretch>
        </p:blipFill>
        <p:spPr>
          <a:xfrm>
            <a:off x="384950" y="2431325"/>
            <a:ext cx="3717101" cy="2358000"/>
          </a:xfrm>
          <a:prstGeom prst="rect">
            <a:avLst/>
          </a:prstGeom>
          <a:noFill/>
          <a:ln>
            <a:noFill/>
          </a:ln>
        </p:spPr>
      </p:pic>
      <p:sp>
        <p:nvSpPr>
          <p:cNvPr id="477" name="Google Shape;477;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54"/>
          <p:cNvSpPr txBox="1"/>
          <p:nvPr/>
        </p:nvSpPr>
        <p:spPr>
          <a:xfrm>
            <a:off x="1100425" y="4789325"/>
            <a:ext cx="2059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Singularity on Bolt</a:t>
            </a:r>
            <a:endParaRPr sz="800">
              <a:latin typeface="Roboto"/>
              <a:ea typeface="Roboto"/>
              <a:cs typeface="Roboto"/>
              <a:sym typeface="Roboto"/>
            </a:endParaRPr>
          </a:p>
        </p:txBody>
      </p:sp>
      <p:sp>
        <p:nvSpPr>
          <p:cNvPr id="479" name="Google Shape;479;p54"/>
          <p:cNvSpPr txBox="1"/>
          <p:nvPr/>
        </p:nvSpPr>
        <p:spPr>
          <a:xfrm>
            <a:off x="5639675" y="4789325"/>
            <a:ext cx="2059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Knuckle Convergence Graph</a:t>
            </a:r>
            <a:endParaRPr sz="8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A-Arm FEA Analysis</a:t>
            </a:r>
            <a:endParaRPr/>
          </a:p>
        </p:txBody>
      </p:sp>
      <p:sp>
        <p:nvSpPr>
          <p:cNvPr id="485" name="Google Shape;485;p55"/>
          <p:cNvSpPr txBox="1"/>
          <p:nvPr>
            <p:ph idx="1" type="body"/>
          </p:nvPr>
        </p:nvSpPr>
        <p:spPr>
          <a:xfrm>
            <a:off x="311700" y="1505700"/>
            <a:ext cx="3809700" cy="23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A-arms converged to a stress of 474 MPa ignoring singularities.</a:t>
            </a:r>
            <a:endParaRPr/>
          </a:p>
          <a:p>
            <a:pPr indent="0" lvl="0" marL="0" rtl="0" algn="l">
              <a:spcBef>
                <a:spcPts val="1200"/>
              </a:spcBef>
              <a:spcAft>
                <a:spcPts val="0"/>
              </a:spcAft>
              <a:buNone/>
            </a:pPr>
            <a:r>
              <a:rPr lang="en"/>
              <a:t>The usual steel we purchase (4140) has an annealed yield stress of 435 MPa, which would mean the part would yield from an impact caused by falling from 5 feet</a:t>
            </a:r>
            <a:endParaRPr/>
          </a:p>
          <a:p>
            <a:pPr indent="0" lvl="0" marL="0" rtl="0" algn="l">
              <a:spcBef>
                <a:spcPts val="1200"/>
              </a:spcBef>
              <a:spcAft>
                <a:spcPts val="0"/>
              </a:spcAft>
              <a:buNone/>
            </a:pPr>
            <a:r>
              <a:rPr lang="en"/>
              <a:t>4140 can be heat treated to achieve better yield strengths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86" name="Google Shape;486;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5"/>
          <p:cNvPicPr preferRelativeResize="0"/>
          <p:nvPr/>
        </p:nvPicPr>
        <p:blipFill>
          <a:blip r:embed="rId3">
            <a:alphaModFix/>
          </a:blip>
          <a:stretch>
            <a:fillRect/>
          </a:stretch>
        </p:blipFill>
        <p:spPr>
          <a:xfrm>
            <a:off x="4927240" y="1365550"/>
            <a:ext cx="3631411" cy="3337926"/>
          </a:xfrm>
          <a:prstGeom prst="rect">
            <a:avLst/>
          </a:prstGeom>
          <a:noFill/>
          <a:ln>
            <a:noFill/>
          </a:ln>
        </p:spPr>
      </p:pic>
      <p:sp>
        <p:nvSpPr>
          <p:cNvPr id="488" name="Google Shape;488;p55"/>
          <p:cNvSpPr txBox="1"/>
          <p:nvPr/>
        </p:nvSpPr>
        <p:spPr>
          <a:xfrm>
            <a:off x="5639675" y="4789325"/>
            <a:ext cx="2059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A-arm stress locations</a:t>
            </a:r>
            <a:endParaRPr sz="8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A-Arm Convergence Graph</a:t>
            </a:r>
            <a:endParaRPr/>
          </a:p>
        </p:txBody>
      </p:sp>
      <p:sp>
        <p:nvSpPr>
          <p:cNvPr id="494" name="Google Shape;49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5" name="Google Shape;495;p56"/>
          <p:cNvPicPr preferRelativeResize="0"/>
          <p:nvPr/>
        </p:nvPicPr>
        <p:blipFill rotWithShape="1">
          <a:blip r:embed="rId3">
            <a:alphaModFix/>
          </a:blip>
          <a:srcRect b="23465" l="11556" r="8302" t="0"/>
          <a:stretch/>
        </p:blipFill>
        <p:spPr>
          <a:xfrm>
            <a:off x="394425" y="2089075"/>
            <a:ext cx="3385574" cy="2683576"/>
          </a:xfrm>
          <a:prstGeom prst="rect">
            <a:avLst/>
          </a:prstGeom>
          <a:noFill/>
          <a:ln>
            <a:noFill/>
          </a:ln>
        </p:spPr>
      </p:pic>
      <p:pic>
        <p:nvPicPr>
          <p:cNvPr id="496" name="Google Shape;496;p56"/>
          <p:cNvPicPr preferRelativeResize="0"/>
          <p:nvPr/>
        </p:nvPicPr>
        <p:blipFill>
          <a:blip r:embed="rId4">
            <a:alphaModFix/>
          </a:blip>
          <a:stretch>
            <a:fillRect/>
          </a:stretch>
        </p:blipFill>
        <p:spPr>
          <a:xfrm>
            <a:off x="4351170" y="2037525"/>
            <a:ext cx="4195480" cy="2786687"/>
          </a:xfrm>
          <a:prstGeom prst="rect">
            <a:avLst/>
          </a:prstGeom>
          <a:noFill/>
          <a:ln>
            <a:noFill/>
          </a:ln>
        </p:spPr>
      </p:pic>
      <p:sp>
        <p:nvSpPr>
          <p:cNvPr id="497" name="Google Shape;497;p56"/>
          <p:cNvSpPr txBox="1"/>
          <p:nvPr/>
        </p:nvSpPr>
        <p:spPr>
          <a:xfrm>
            <a:off x="394425" y="1360325"/>
            <a:ext cx="80091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Yield Stresses relevant for if steel is austenitized at 1625°F (885°C) and water quenched, then soaked at temper temperature for </a:t>
            </a:r>
            <a:r>
              <a:rPr lang="en">
                <a:latin typeface="Roboto"/>
                <a:ea typeface="Roboto"/>
                <a:cs typeface="Roboto"/>
                <a:sym typeface="Roboto"/>
              </a:rPr>
              <a:t>approximately 60 minutes </a:t>
            </a:r>
            <a:endParaRPr>
              <a:latin typeface="Roboto"/>
              <a:ea typeface="Roboto"/>
              <a:cs typeface="Roboto"/>
              <a:sym typeface="Roboto"/>
            </a:endParaRPr>
          </a:p>
        </p:txBody>
      </p:sp>
      <p:sp>
        <p:nvSpPr>
          <p:cNvPr id="498" name="Google Shape;498;p56"/>
          <p:cNvSpPr txBox="1"/>
          <p:nvPr/>
        </p:nvSpPr>
        <p:spPr>
          <a:xfrm>
            <a:off x="5639675" y="4789325"/>
            <a:ext cx="2059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A-arm Convergence Graph</a:t>
            </a:r>
            <a:endParaRPr sz="800">
              <a:latin typeface="Roboto"/>
              <a:ea typeface="Roboto"/>
              <a:cs typeface="Roboto"/>
              <a:sym typeface="Roboto"/>
            </a:endParaRPr>
          </a:p>
        </p:txBody>
      </p:sp>
      <p:sp>
        <p:nvSpPr>
          <p:cNvPr id="499" name="Google Shape;499;p56"/>
          <p:cNvSpPr txBox="1"/>
          <p:nvPr/>
        </p:nvSpPr>
        <p:spPr>
          <a:xfrm>
            <a:off x="800966" y="4824200"/>
            <a:ext cx="2572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Temper Temp vs. Yield Strength Graph</a:t>
            </a:r>
            <a:endParaRPr sz="8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 Rods</a:t>
            </a:r>
            <a:endParaRPr/>
          </a:p>
        </p:txBody>
      </p:sp>
      <p:sp>
        <p:nvSpPr>
          <p:cNvPr id="505" name="Google Shape;505;p57"/>
          <p:cNvSpPr txBox="1"/>
          <p:nvPr>
            <p:ph idx="1" type="body"/>
          </p:nvPr>
        </p:nvSpPr>
        <p:spPr>
          <a:xfrm>
            <a:off x="311700" y="1505700"/>
            <a:ext cx="8004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new knuckle allowed for the tie rod to be shortened. </a:t>
            </a:r>
            <a:endParaRPr/>
          </a:p>
          <a:p>
            <a:pPr indent="0" lvl="0" marL="0" rtl="0" algn="l">
              <a:spcBef>
                <a:spcPts val="1200"/>
              </a:spcBef>
              <a:spcAft>
                <a:spcPts val="0"/>
              </a:spcAft>
              <a:buNone/>
            </a:pPr>
            <a:r>
              <a:rPr lang="en"/>
              <a:t>This is because the tie rod mounting point on the new knuckle is closer to the chassis than the old knuckle.</a:t>
            </a:r>
            <a:endParaRPr/>
          </a:p>
          <a:p>
            <a:pPr indent="0" lvl="0" marL="0" rtl="0" algn="l">
              <a:spcBef>
                <a:spcPts val="1200"/>
              </a:spcBef>
              <a:spcAft>
                <a:spcPts val="0"/>
              </a:spcAft>
              <a:buNone/>
            </a:pPr>
            <a:r>
              <a:rPr lang="en"/>
              <a:t>New Tie Rod is 430mm (16.9291 in) long and is made of 4140 Steel.</a:t>
            </a:r>
            <a:endParaRPr/>
          </a:p>
          <a:p>
            <a:pPr indent="0" lvl="0" marL="0" rtl="0" algn="l">
              <a:spcBef>
                <a:spcPts val="1200"/>
              </a:spcBef>
              <a:spcAft>
                <a:spcPts val="1200"/>
              </a:spcAft>
              <a:buNone/>
            </a:pPr>
            <a:r>
              <a:rPr lang="en"/>
              <a:t>The tie rods will </a:t>
            </a:r>
            <a:r>
              <a:rPr lang="en"/>
              <a:t>experience</a:t>
            </a:r>
            <a:r>
              <a:rPr lang="en"/>
              <a:t> compression and tension forces when in use.</a:t>
            </a:r>
            <a:endParaRPr/>
          </a:p>
        </p:txBody>
      </p:sp>
      <p:sp>
        <p:nvSpPr>
          <p:cNvPr id="506" name="Google Shape;506;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57"/>
          <p:cNvPicPr preferRelativeResize="0"/>
          <p:nvPr/>
        </p:nvPicPr>
        <p:blipFill>
          <a:blip r:embed="rId3">
            <a:alphaModFix/>
          </a:blip>
          <a:stretch>
            <a:fillRect/>
          </a:stretch>
        </p:blipFill>
        <p:spPr>
          <a:xfrm flipH="1" rot="10799992">
            <a:off x="376576" y="3154305"/>
            <a:ext cx="8271650" cy="835105"/>
          </a:xfrm>
          <a:prstGeom prst="rect">
            <a:avLst/>
          </a:prstGeom>
          <a:noFill/>
          <a:ln>
            <a:noFill/>
          </a:ln>
        </p:spPr>
      </p:pic>
      <p:sp>
        <p:nvSpPr>
          <p:cNvPr id="508" name="Google Shape;508;p57"/>
          <p:cNvSpPr txBox="1"/>
          <p:nvPr/>
        </p:nvSpPr>
        <p:spPr>
          <a:xfrm>
            <a:off x="3258550" y="4263025"/>
            <a:ext cx="250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Tie rod</a:t>
            </a:r>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 Rod Calculations</a:t>
            </a:r>
            <a:endParaRPr/>
          </a:p>
        </p:txBody>
      </p:sp>
      <p:sp>
        <p:nvSpPr>
          <p:cNvPr id="514" name="Google Shape;514;p5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15" name="Google Shape;515;p58"/>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16" name="Google Shape;516;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7" name="Google Shape;517;p58"/>
          <p:cNvPicPr preferRelativeResize="0"/>
          <p:nvPr/>
        </p:nvPicPr>
        <p:blipFill>
          <a:blip r:embed="rId3">
            <a:alphaModFix/>
          </a:blip>
          <a:stretch>
            <a:fillRect/>
          </a:stretch>
        </p:blipFill>
        <p:spPr>
          <a:xfrm>
            <a:off x="4907550" y="1693775"/>
            <a:ext cx="3724275" cy="2400300"/>
          </a:xfrm>
          <a:prstGeom prst="rect">
            <a:avLst/>
          </a:prstGeom>
          <a:noFill/>
          <a:ln>
            <a:noFill/>
          </a:ln>
        </p:spPr>
      </p:pic>
      <p:pic>
        <p:nvPicPr>
          <p:cNvPr id="518" name="Google Shape;518;p58"/>
          <p:cNvPicPr preferRelativeResize="0"/>
          <p:nvPr/>
        </p:nvPicPr>
        <p:blipFill>
          <a:blip r:embed="rId4">
            <a:alphaModFix/>
          </a:blip>
          <a:stretch>
            <a:fillRect/>
          </a:stretch>
        </p:blipFill>
        <p:spPr>
          <a:xfrm>
            <a:off x="1214150" y="1649900"/>
            <a:ext cx="2819400" cy="2638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 Rod Compression FEA</a:t>
            </a:r>
            <a:endParaRPr/>
          </a:p>
        </p:txBody>
      </p:sp>
      <p:sp>
        <p:nvSpPr>
          <p:cNvPr id="524" name="Google Shape;524;p59"/>
          <p:cNvSpPr txBox="1"/>
          <p:nvPr>
            <p:ph idx="1" type="body"/>
          </p:nvPr>
        </p:nvSpPr>
        <p:spPr>
          <a:xfrm>
            <a:off x="311700" y="3958200"/>
            <a:ext cx="37992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rgbClr val="000000"/>
                </a:solidFill>
                <a:latin typeface="Times New Roman"/>
                <a:ea typeface="Times New Roman"/>
                <a:cs typeface="Times New Roman"/>
                <a:sym typeface="Times New Roman"/>
              </a:rPr>
              <a:t>Stress of tie rod in compression </a:t>
            </a:r>
            <a:endParaRPr/>
          </a:p>
        </p:txBody>
      </p:sp>
      <p:sp>
        <p:nvSpPr>
          <p:cNvPr id="525" name="Google Shape;52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6" name="Google Shape;526;p59"/>
          <p:cNvPicPr preferRelativeResize="0"/>
          <p:nvPr/>
        </p:nvPicPr>
        <p:blipFill>
          <a:blip r:embed="rId3">
            <a:alphaModFix/>
          </a:blip>
          <a:stretch>
            <a:fillRect/>
          </a:stretch>
        </p:blipFill>
        <p:spPr>
          <a:xfrm>
            <a:off x="4311600" y="1507698"/>
            <a:ext cx="4832400" cy="1979352"/>
          </a:xfrm>
          <a:prstGeom prst="rect">
            <a:avLst/>
          </a:prstGeom>
          <a:noFill/>
          <a:ln>
            <a:noFill/>
          </a:ln>
        </p:spPr>
      </p:pic>
      <p:sp>
        <p:nvSpPr>
          <p:cNvPr id="527" name="Google Shape;527;p59"/>
          <p:cNvSpPr txBox="1"/>
          <p:nvPr/>
        </p:nvSpPr>
        <p:spPr>
          <a:xfrm>
            <a:off x="4892025" y="3021700"/>
            <a:ext cx="3580500" cy="12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i="1" sz="1200">
              <a:latin typeface="Times New Roman"/>
              <a:ea typeface="Times New Roman"/>
              <a:cs typeface="Times New Roman"/>
              <a:sym typeface="Times New Roman"/>
            </a:endParaRPr>
          </a:p>
          <a:p>
            <a:pPr indent="0" lvl="0" marL="0" rtl="0" algn="l">
              <a:spcBef>
                <a:spcPts val="0"/>
              </a:spcBef>
              <a:spcAft>
                <a:spcPts val="0"/>
              </a:spcAft>
              <a:buNone/>
            </a:pPr>
            <a:r>
              <a:rPr i="1" lang="en" sz="1100">
                <a:latin typeface="Times New Roman"/>
                <a:ea typeface="Times New Roman"/>
                <a:cs typeface="Times New Roman"/>
                <a:sym typeface="Times New Roman"/>
              </a:rPr>
              <a:t>Convergence graph for stress in compression</a:t>
            </a:r>
            <a:endParaRPr/>
          </a:p>
        </p:txBody>
      </p:sp>
      <p:pic>
        <p:nvPicPr>
          <p:cNvPr id="528" name="Google Shape;528;p59"/>
          <p:cNvPicPr preferRelativeResize="0"/>
          <p:nvPr/>
        </p:nvPicPr>
        <p:blipFill>
          <a:blip r:embed="rId4">
            <a:alphaModFix/>
          </a:blip>
          <a:stretch>
            <a:fillRect/>
          </a:stretch>
        </p:blipFill>
        <p:spPr>
          <a:xfrm>
            <a:off x="0" y="1420850"/>
            <a:ext cx="4183001" cy="2153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 Rod Tension FEA</a:t>
            </a:r>
            <a:endParaRPr/>
          </a:p>
        </p:txBody>
      </p:sp>
      <p:sp>
        <p:nvSpPr>
          <p:cNvPr id="534" name="Google Shape;534;p60"/>
          <p:cNvSpPr txBox="1"/>
          <p:nvPr>
            <p:ph idx="1" type="body"/>
          </p:nvPr>
        </p:nvSpPr>
        <p:spPr>
          <a:xfrm>
            <a:off x="899450" y="3475975"/>
            <a:ext cx="2624700" cy="8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rgbClr val="000000"/>
                </a:solidFill>
                <a:latin typeface="Times New Roman"/>
                <a:ea typeface="Times New Roman"/>
                <a:cs typeface="Times New Roman"/>
                <a:sym typeface="Times New Roman"/>
              </a:rPr>
              <a:t>Stress on tie rod in tension</a:t>
            </a:r>
            <a:endParaRPr/>
          </a:p>
        </p:txBody>
      </p:sp>
      <p:sp>
        <p:nvSpPr>
          <p:cNvPr id="535" name="Google Shape;535;p60"/>
          <p:cNvSpPr txBox="1"/>
          <p:nvPr>
            <p:ph idx="2" type="body"/>
          </p:nvPr>
        </p:nvSpPr>
        <p:spPr>
          <a:xfrm>
            <a:off x="5368000" y="3184650"/>
            <a:ext cx="3365400" cy="12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rgbClr val="000000"/>
                </a:solidFill>
                <a:latin typeface="Times New Roman"/>
                <a:ea typeface="Times New Roman"/>
                <a:cs typeface="Times New Roman"/>
                <a:sym typeface="Times New Roman"/>
              </a:rPr>
              <a:t>Convergence graph for stress in tension</a:t>
            </a:r>
            <a:endParaRPr/>
          </a:p>
        </p:txBody>
      </p:sp>
      <p:sp>
        <p:nvSpPr>
          <p:cNvPr id="536" name="Google Shape;536;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7" name="Google Shape;537;p60"/>
          <p:cNvPicPr preferRelativeResize="0"/>
          <p:nvPr/>
        </p:nvPicPr>
        <p:blipFill>
          <a:blip r:embed="rId3">
            <a:alphaModFix/>
          </a:blip>
          <a:stretch>
            <a:fillRect/>
          </a:stretch>
        </p:blipFill>
        <p:spPr>
          <a:xfrm>
            <a:off x="4297253" y="1389475"/>
            <a:ext cx="4846747" cy="1887450"/>
          </a:xfrm>
          <a:prstGeom prst="rect">
            <a:avLst/>
          </a:prstGeom>
          <a:noFill/>
          <a:ln>
            <a:noFill/>
          </a:ln>
        </p:spPr>
      </p:pic>
      <p:pic>
        <p:nvPicPr>
          <p:cNvPr id="538" name="Google Shape;538;p60"/>
          <p:cNvPicPr preferRelativeResize="0"/>
          <p:nvPr/>
        </p:nvPicPr>
        <p:blipFill>
          <a:blip r:embed="rId4">
            <a:alphaModFix/>
          </a:blip>
          <a:stretch>
            <a:fillRect/>
          </a:stretch>
        </p:blipFill>
        <p:spPr>
          <a:xfrm>
            <a:off x="0" y="1628025"/>
            <a:ext cx="4161760" cy="1887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Camber and Toe Angles</a:t>
            </a:r>
            <a:endParaRPr/>
          </a:p>
        </p:txBody>
      </p:sp>
      <p:sp>
        <p:nvSpPr>
          <p:cNvPr id="544" name="Google Shape;544;p61"/>
          <p:cNvSpPr txBox="1"/>
          <p:nvPr>
            <p:ph idx="1" type="body"/>
          </p:nvPr>
        </p:nvSpPr>
        <p:spPr>
          <a:xfrm>
            <a:off x="22538" y="4207350"/>
            <a:ext cx="4481700" cy="936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000"/>
              <a:t>Change in Camber Angle with respect to bump and droop</a:t>
            </a:r>
            <a:endParaRPr sz="1000"/>
          </a:p>
        </p:txBody>
      </p:sp>
      <p:sp>
        <p:nvSpPr>
          <p:cNvPr id="545" name="Google Shape;545;p61"/>
          <p:cNvSpPr txBox="1"/>
          <p:nvPr>
            <p:ph idx="2" type="body"/>
          </p:nvPr>
        </p:nvSpPr>
        <p:spPr>
          <a:xfrm>
            <a:off x="4564300" y="4207350"/>
            <a:ext cx="4579800" cy="936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000"/>
              <a:t>Change in Toe Angle with respect to bump and droop</a:t>
            </a:r>
            <a:endParaRPr sz="1000"/>
          </a:p>
        </p:txBody>
      </p:sp>
      <p:pic>
        <p:nvPicPr>
          <p:cNvPr id="546" name="Google Shape;546;p61"/>
          <p:cNvPicPr preferRelativeResize="0"/>
          <p:nvPr/>
        </p:nvPicPr>
        <p:blipFill>
          <a:blip r:embed="rId3">
            <a:alphaModFix/>
          </a:blip>
          <a:stretch>
            <a:fillRect/>
          </a:stretch>
        </p:blipFill>
        <p:spPr>
          <a:xfrm>
            <a:off x="0" y="1277025"/>
            <a:ext cx="4526775" cy="2882214"/>
          </a:xfrm>
          <a:prstGeom prst="rect">
            <a:avLst/>
          </a:prstGeom>
          <a:noFill/>
          <a:ln>
            <a:noFill/>
          </a:ln>
        </p:spPr>
      </p:pic>
      <p:pic>
        <p:nvPicPr>
          <p:cNvPr id="547" name="Google Shape;547;p61"/>
          <p:cNvPicPr preferRelativeResize="0"/>
          <p:nvPr/>
        </p:nvPicPr>
        <p:blipFill>
          <a:blip r:embed="rId4">
            <a:alphaModFix/>
          </a:blip>
          <a:stretch>
            <a:fillRect/>
          </a:stretch>
        </p:blipFill>
        <p:spPr>
          <a:xfrm>
            <a:off x="4564302" y="1277025"/>
            <a:ext cx="4579849" cy="2882224"/>
          </a:xfrm>
          <a:prstGeom prst="rect">
            <a:avLst/>
          </a:prstGeom>
          <a:noFill/>
          <a:ln>
            <a:noFill/>
          </a:ln>
        </p:spPr>
      </p:pic>
      <p:sp>
        <p:nvSpPr>
          <p:cNvPr id="548" name="Google Shape;548;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Ackerman</a:t>
            </a:r>
            <a:r>
              <a:rPr lang="en"/>
              <a:t> Rating</a:t>
            </a:r>
            <a:endParaRPr/>
          </a:p>
        </p:txBody>
      </p:sp>
      <p:sp>
        <p:nvSpPr>
          <p:cNvPr id="554" name="Google Shape;554;p62"/>
          <p:cNvSpPr txBox="1"/>
          <p:nvPr>
            <p:ph idx="1" type="body"/>
          </p:nvPr>
        </p:nvSpPr>
        <p:spPr>
          <a:xfrm>
            <a:off x="85000" y="1346750"/>
            <a:ext cx="3432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 steering wheel is at “full lock” an Ackerman rating of 95.24% is achieved.</a:t>
            </a:r>
            <a:endParaRPr/>
          </a:p>
          <a:p>
            <a:pPr indent="0" lvl="0" marL="0" rtl="0" algn="l">
              <a:spcBef>
                <a:spcPts val="1200"/>
              </a:spcBef>
              <a:spcAft>
                <a:spcPts val="1200"/>
              </a:spcAft>
              <a:buNone/>
            </a:pPr>
            <a:r>
              <a:t/>
            </a:r>
            <a:endParaRPr/>
          </a:p>
        </p:txBody>
      </p:sp>
      <p:pic>
        <p:nvPicPr>
          <p:cNvPr id="555" name="Google Shape;555;p62"/>
          <p:cNvPicPr preferRelativeResize="0"/>
          <p:nvPr/>
        </p:nvPicPr>
        <p:blipFill>
          <a:blip r:embed="rId3">
            <a:alphaModFix/>
          </a:blip>
          <a:stretch>
            <a:fillRect/>
          </a:stretch>
        </p:blipFill>
        <p:spPr>
          <a:xfrm>
            <a:off x="3759075" y="1346750"/>
            <a:ext cx="4870463" cy="3329324"/>
          </a:xfrm>
          <a:prstGeom prst="rect">
            <a:avLst/>
          </a:prstGeom>
          <a:noFill/>
          <a:ln>
            <a:noFill/>
          </a:ln>
        </p:spPr>
      </p:pic>
      <p:sp>
        <p:nvSpPr>
          <p:cNvPr id="556" name="Google Shape;556;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62"/>
          <p:cNvSpPr txBox="1"/>
          <p:nvPr/>
        </p:nvSpPr>
        <p:spPr>
          <a:xfrm>
            <a:off x="5164713" y="4773650"/>
            <a:ext cx="2059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Final Ackerman Settings</a:t>
            </a:r>
            <a:endParaRPr sz="8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Shock Mounting </a:t>
            </a:r>
            <a:endParaRPr/>
          </a:p>
        </p:txBody>
      </p:sp>
      <p:sp>
        <p:nvSpPr>
          <p:cNvPr id="563" name="Google Shape;563;p63"/>
          <p:cNvSpPr txBox="1"/>
          <p:nvPr>
            <p:ph idx="1" type="body"/>
          </p:nvPr>
        </p:nvSpPr>
        <p:spPr>
          <a:xfrm>
            <a:off x="56725" y="1323700"/>
            <a:ext cx="3876600" cy="38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years BAJA is 4WD</a:t>
            </a:r>
            <a:endParaRPr/>
          </a:p>
          <a:p>
            <a:pPr indent="0" lvl="0" marL="0" rtl="0" algn="l">
              <a:spcBef>
                <a:spcPts val="1200"/>
              </a:spcBef>
              <a:spcAft>
                <a:spcPts val="0"/>
              </a:spcAft>
              <a:buNone/>
            </a:pPr>
            <a:r>
              <a:rPr lang="en"/>
              <a:t>Axle Shaft ( Circled in</a:t>
            </a:r>
            <a:r>
              <a:rPr lang="en">
                <a:solidFill>
                  <a:srgbClr val="93C47D"/>
                </a:solidFill>
              </a:rPr>
              <a:t> </a:t>
            </a:r>
            <a:r>
              <a:rPr lang="en">
                <a:solidFill>
                  <a:srgbClr val="00FF00"/>
                </a:solidFill>
              </a:rPr>
              <a:t>Green</a:t>
            </a:r>
            <a:r>
              <a:rPr lang="en"/>
              <a:t>) runs between the Upper and Lower A arms.</a:t>
            </a:r>
            <a:endParaRPr/>
          </a:p>
          <a:p>
            <a:pPr indent="0" lvl="0" marL="0" rtl="0" algn="l">
              <a:spcBef>
                <a:spcPts val="1200"/>
              </a:spcBef>
              <a:spcAft>
                <a:spcPts val="0"/>
              </a:spcAft>
              <a:buNone/>
            </a:pPr>
            <a:r>
              <a:rPr lang="en"/>
              <a:t>Eliminates possibility of mounting the shocks to the lower A- Arm.</a:t>
            </a:r>
            <a:endParaRPr/>
          </a:p>
          <a:p>
            <a:pPr indent="0" lvl="0" marL="0" rtl="0" algn="l">
              <a:spcBef>
                <a:spcPts val="1200"/>
              </a:spcBef>
              <a:spcAft>
                <a:spcPts val="0"/>
              </a:spcAft>
              <a:buNone/>
            </a:pPr>
            <a:r>
              <a:rPr lang="en"/>
              <a:t>Adding the shock mounting point to the upper A arm raises the mounting point for the shock on the chassis.</a:t>
            </a:r>
            <a:endParaRPr/>
          </a:p>
          <a:p>
            <a:pPr indent="0" lvl="0" marL="0" rtl="0" algn="l">
              <a:spcBef>
                <a:spcPts val="1200"/>
              </a:spcBef>
              <a:spcAft>
                <a:spcPts val="1200"/>
              </a:spcAft>
              <a:buNone/>
            </a:pPr>
            <a:r>
              <a:rPr lang="en"/>
              <a:t>Tub</a:t>
            </a:r>
            <a:r>
              <a:rPr lang="en"/>
              <a:t>ing</a:t>
            </a:r>
            <a:r>
              <a:rPr lang="en"/>
              <a:t> (Circled in</a:t>
            </a:r>
            <a:r>
              <a:rPr lang="en">
                <a:solidFill>
                  <a:srgbClr val="FF0000"/>
                </a:solidFill>
                <a:highlight>
                  <a:schemeClr val="lt1"/>
                </a:highlight>
              </a:rPr>
              <a:t> Red</a:t>
            </a:r>
            <a:r>
              <a:rPr lang="en"/>
              <a:t>) was added to the front chassis for the shocks to mount on were added.</a:t>
            </a:r>
            <a:endParaRPr/>
          </a:p>
        </p:txBody>
      </p:sp>
      <p:sp>
        <p:nvSpPr>
          <p:cNvPr id="564" name="Google Shape;564;p6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565" name="Google Shape;565;p63"/>
          <p:cNvPicPr preferRelativeResize="0"/>
          <p:nvPr/>
        </p:nvPicPr>
        <p:blipFill>
          <a:blip r:embed="rId3">
            <a:alphaModFix/>
          </a:blip>
          <a:stretch>
            <a:fillRect/>
          </a:stretch>
        </p:blipFill>
        <p:spPr>
          <a:xfrm>
            <a:off x="6969150" y="1323702"/>
            <a:ext cx="2127724" cy="3239951"/>
          </a:xfrm>
          <a:prstGeom prst="rect">
            <a:avLst/>
          </a:prstGeom>
          <a:noFill/>
          <a:ln>
            <a:noFill/>
          </a:ln>
        </p:spPr>
      </p:pic>
      <p:pic>
        <p:nvPicPr>
          <p:cNvPr id="566" name="Google Shape;566;p63"/>
          <p:cNvPicPr preferRelativeResize="0"/>
          <p:nvPr/>
        </p:nvPicPr>
        <p:blipFill>
          <a:blip r:embed="rId4">
            <a:alphaModFix/>
          </a:blip>
          <a:stretch>
            <a:fillRect/>
          </a:stretch>
        </p:blipFill>
        <p:spPr>
          <a:xfrm>
            <a:off x="4378400" y="1323700"/>
            <a:ext cx="2663050" cy="3183049"/>
          </a:xfrm>
          <a:prstGeom prst="rect">
            <a:avLst/>
          </a:prstGeom>
          <a:noFill/>
          <a:ln>
            <a:noFill/>
          </a:ln>
        </p:spPr>
      </p:pic>
      <p:sp>
        <p:nvSpPr>
          <p:cNvPr id="567" name="Google Shape;567;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8" name="Google Shape;568;p63"/>
          <p:cNvSpPr txBox="1"/>
          <p:nvPr/>
        </p:nvSpPr>
        <p:spPr>
          <a:xfrm>
            <a:off x="5639675" y="4620300"/>
            <a:ext cx="2059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Shock Mount Location</a:t>
            </a:r>
            <a:endParaRPr sz="8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Updates</a:t>
            </a:r>
            <a:endParaRPr/>
          </a:p>
        </p:txBody>
      </p:sp>
      <p:sp>
        <p:nvSpPr>
          <p:cNvPr id="223" name="Google Shape;223;p2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Chassis</a:t>
            </a:r>
            <a:endParaRPr/>
          </a:p>
          <a:p>
            <a:pPr indent="-311150" lvl="0" marL="457200" rtl="0" algn="l">
              <a:spcBef>
                <a:spcPts val="1200"/>
              </a:spcBef>
              <a:spcAft>
                <a:spcPts val="0"/>
              </a:spcAft>
              <a:buSzPts val="1300"/>
              <a:buChar char="-"/>
            </a:pPr>
            <a:r>
              <a:rPr lang="en"/>
              <a:t>Suspension Points added in and Overall Ground Clearance was increased</a:t>
            </a:r>
            <a:endParaRPr/>
          </a:p>
          <a:p>
            <a:pPr indent="-311150" lvl="0" marL="457200" rtl="0" algn="l">
              <a:spcBef>
                <a:spcPts val="0"/>
              </a:spcBef>
              <a:spcAft>
                <a:spcPts val="0"/>
              </a:spcAft>
              <a:buSzPts val="1300"/>
              <a:buChar char="-"/>
            </a:pPr>
            <a:r>
              <a:rPr lang="en"/>
              <a:t>Surface Models of the Firewall, Skid Plate, and Driver Protection were added</a:t>
            </a:r>
            <a:endParaRPr/>
          </a:p>
          <a:p>
            <a:pPr indent="0" lvl="0" marL="0" rtl="0" algn="l">
              <a:spcBef>
                <a:spcPts val="1200"/>
              </a:spcBef>
              <a:spcAft>
                <a:spcPts val="0"/>
              </a:spcAft>
              <a:buNone/>
            </a:pPr>
            <a:r>
              <a:rPr lang="en"/>
              <a:t>Suspension</a:t>
            </a:r>
            <a:endParaRPr/>
          </a:p>
          <a:p>
            <a:pPr indent="-311150" lvl="0" marL="457200" rtl="0" algn="l">
              <a:spcBef>
                <a:spcPts val="1200"/>
              </a:spcBef>
              <a:spcAft>
                <a:spcPts val="0"/>
              </a:spcAft>
              <a:buSzPts val="1300"/>
              <a:buChar char="-"/>
            </a:pPr>
            <a:r>
              <a:rPr lang="en"/>
              <a:t>Control arms were designed and simulated using ANSYS Mechanical</a:t>
            </a:r>
            <a:endParaRPr/>
          </a:p>
          <a:p>
            <a:pPr indent="-311150" lvl="0" marL="457200" rtl="0" algn="l">
              <a:spcBef>
                <a:spcPts val="0"/>
              </a:spcBef>
              <a:spcAft>
                <a:spcPts val="0"/>
              </a:spcAft>
              <a:buSzPts val="1300"/>
              <a:buChar char="-"/>
            </a:pPr>
            <a:r>
              <a:rPr lang="en"/>
              <a:t>Front Knuckle was created to match LOTUS Points well</a:t>
            </a:r>
            <a:endParaRPr/>
          </a:p>
          <a:p>
            <a:pPr indent="0" lvl="0" marL="0" rtl="0" algn="l">
              <a:spcBef>
                <a:spcPts val="1200"/>
              </a:spcBef>
              <a:spcAft>
                <a:spcPts val="1200"/>
              </a:spcAft>
              <a:buNone/>
            </a:pPr>
            <a:r>
              <a:t/>
            </a:r>
            <a:endParaRPr/>
          </a:p>
        </p:txBody>
      </p:sp>
      <p:sp>
        <p:nvSpPr>
          <p:cNvPr id="224" name="Google Shape;224;p28"/>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Powertrain</a:t>
            </a:r>
            <a:endParaRPr/>
          </a:p>
          <a:p>
            <a:pPr indent="-311150" lvl="0" marL="457200" rtl="0" algn="l">
              <a:spcBef>
                <a:spcPts val="1200"/>
              </a:spcBef>
              <a:spcAft>
                <a:spcPts val="0"/>
              </a:spcAft>
              <a:buSzPts val="1300"/>
              <a:buChar char="-"/>
            </a:pPr>
            <a:r>
              <a:rPr lang="en"/>
              <a:t>Actuation was changed from Electromagnetic to Cam-actuated through the use of a stepper/servo motor</a:t>
            </a:r>
            <a:endParaRPr/>
          </a:p>
          <a:p>
            <a:pPr indent="-311150" lvl="0" marL="457200" rtl="0" algn="l">
              <a:spcBef>
                <a:spcPts val="0"/>
              </a:spcBef>
              <a:spcAft>
                <a:spcPts val="0"/>
              </a:spcAft>
              <a:buSzPts val="1300"/>
              <a:buChar char="-"/>
            </a:pPr>
            <a:r>
              <a:rPr lang="en"/>
              <a:t>All shafts and supporting hardware were validated throughout the powertrain to support torque values at various points in the system</a:t>
            </a:r>
            <a:endParaRPr/>
          </a:p>
        </p:txBody>
      </p:sp>
      <p:sp>
        <p:nvSpPr>
          <p:cNvPr id="225" name="Google Shape;22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 Of Materials</a:t>
            </a:r>
            <a:endParaRPr/>
          </a:p>
        </p:txBody>
      </p:sp>
      <p:sp>
        <p:nvSpPr>
          <p:cNvPr id="574" name="Google Shape;574;p64"/>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75" name="Google Shape;575;p6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576" name="Google Shape;57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7" name="Google Shape;577;p64"/>
          <p:cNvPicPr preferRelativeResize="0"/>
          <p:nvPr/>
        </p:nvPicPr>
        <p:blipFill>
          <a:blip r:embed="rId3">
            <a:alphaModFix/>
          </a:blip>
          <a:stretch>
            <a:fillRect/>
          </a:stretch>
        </p:blipFill>
        <p:spPr>
          <a:xfrm>
            <a:off x="311725" y="1317650"/>
            <a:ext cx="8241826" cy="3825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View: LOTUS and SolidWorks</a:t>
            </a:r>
            <a:endParaRPr/>
          </a:p>
        </p:txBody>
      </p:sp>
      <p:pic>
        <p:nvPicPr>
          <p:cNvPr id="583" name="Google Shape;583;p65"/>
          <p:cNvPicPr preferRelativeResize="0"/>
          <p:nvPr/>
        </p:nvPicPr>
        <p:blipFill>
          <a:blip r:embed="rId3">
            <a:alphaModFix/>
          </a:blip>
          <a:stretch>
            <a:fillRect/>
          </a:stretch>
        </p:blipFill>
        <p:spPr>
          <a:xfrm>
            <a:off x="1244925" y="1277825"/>
            <a:ext cx="3187538" cy="3527600"/>
          </a:xfrm>
          <a:prstGeom prst="rect">
            <a:avLst/>
          </a:prstGeom>
          <a:noFill/>
          <a:ln>
            <a:noFill/>
          </a:ln>
        </p:spPr>
      </p:pic>
      <p:pic>
        <p:nvPicPr>
          <p:cNvPr id="584" name="Google Shape;584;p65"/>
          <p:cNvPicPr preferRelativeResize="0"/>
          <p:nvPr/>
        </p:nvPicPr>
        <p:blipFill>
          <a:blip r:embed="rId4">
            <a:alphaModFix/>
          </a:blip>
          <a:stretch>
            <a:fillRect/>
          </a:stretch>
        </p:blipFill>
        <p:spPr>
          <a:xfrm>
            <a:off x="4432463" y="1289301"/>
            <a:ext cx="3466612" cy="3504660"/>
          </a:xfrm>
          <a:prstGeom prst="rect">
            <a:avLst/>
          </a:prstGeom>
          <a:noFill/>
          <a:ln>
            <a:noFill/>
          </a:ln>
        </p:spPr>
      </p:pic>
      <p:sp>
        <p:nvSpPr>
          <p:cNvPr id="585" name="Google Shape;585;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6" name="Google Shape;586;p65"/>
          <p:cNvSpPr txBox="1"/>
          <p:nvPr/>
        </p:nvSpPr>
        <p:spPr>
          <a:xfrm>
            <a:off x="3336775" y="4805425"/>
            <a:ext cx="247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Lotus/SOLIDWorks Comparison</a:t>
            </a:r>
            <a:endParaRPr sz="8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Achieved</a:t>
            </a:r>
            <a:endParaRPr/>
          </a:p>
        </p:txBody>
      </p:sp>
      <p:sp>
        <p:nvSpPr>
          <p:cNvPr id="592" name="Google Shape;592;p66"/>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the tracks width wider in the front than in the back induces over steer characteristics. </a:t>
            </a:r>
            <a:endParaRPr/>
          </a:p>
          <a:p>
            <a:pPr indent="0" lvl="0" marL="0" rtl="0" algn="l">
              <a:spcBef>
                <a:spcPts val="1200"/>
              </a:spcBef>
              <a:spcAft>
                <a:spcPts val="0"/>
              </a:spcAft>
              <a:buNone/>
            </a:pPr>
            <a:r>
              <a:rPr lang="en"/>
              <a:t>Designing a new knuckle allowed for better bump steer and Ackerman characteristics</a:t>
            </a:r>
            <a:endParaRPr/>
          </a:p>
          <a:p>
            <a:pPr indent="0" lvl="0" marL="0" rtl="0" algn="l">
              <a:spcBef>
                <a:spcPts val="1200"/>
              </a:spcBef>
              <a:spcAft>
                <a:spcPts val="0"/>
              </a:spcAft>
              <a:buNone/>
            </a:pPr>
            <a:r>
              <a:rPr lang="en"/>
              <a:t>Reduced unsprung weight by using Aluminum instead of Iron for the Knuckle and shortening the tie rods.</a:t>
            </a:r>
            <a:endParaRPr/>
          </a:p>
          <a:p>
            <a:pPr indent="0" lvl="0" marL="0" rtl="0" algn="l">
              <a:spcBef>
                <a:spcPts val="1200"/>
              </a:spcBef>
              <a:spcAft>
                <a:spcPts val="1200"/>
              </a:spcAft>
              <a:buNone/>
            </a:pPr>
            <a:r>
              <a:rPr lang="en"/>
              <a:t>Redesigned front of the chassis so that control arm mounting points would lie on the same vertical plane to reduce linearize bump steer.</a:t>
            </a:r>
            <a:endParaRPr/>
          </a:p>
        </p:txBody>
      </p:sp>
      <p:sp>
        <p:nvSpPr>
          <p:cNvPr id="593" name="Google Shape;59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4" name="Google Shape;594;p66"/>
          <p:cNvPicPr preferRelativeResize="0"/>
          <p:nvPr/>
        </p:nvPicPr>
        <p:blipFill>
          <a:blip r:embed="rId3">
            <a:alphaModFix/>
          </a:blip>
          <a:stretch>
            <a:fillRect/>
          </a:stretch>
        </p:blipFill>
        <p:spPr>
          <a:xfrm>
            <a:off x="4931903" y="1296150"/>
            <a:ext cx="4160850" cy="3495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7"/>
          <p:cNvSpPr txBox="1"/>
          <p:nvPr>
            <p:ph type="title"/>
          </p:nvPr>
        </p:nvSpPr>
        <p:spPr>
          <a:xfrm>
            <a:off x="393600" y="1085100"/>
            <a:ext cx="8356800" cy="297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Rear Suspension </a:t>
            </a:r>
            <a:r>
              <a:rPr lang="en"/>
              <a:t> </a:t>
            </a:r>
            <a:endParaRPr/>
          </a:p>
        </p:txBody>
      </p:sp>
      <p:sp>
        <p:nvSpPr>
          <p:cNvPr id="600" name="Google Shape;600;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1" name="Google Shape;601;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t>
            </a:r>
            <a:r>
              <a:rPr lang="en"/>
              <a:t>philosophy</a:t>
            </a:r>
            <a:r>
              <a:rPr lang="en"/>
              <a:t> </a:t>
            </a:r>
            <a:endParaRPr/>
          </a:p>
        </p:txBody>
      </p:sp>
      <p:sp>
        <p:nvSpPr>
          <p:cNvPr id="607" name="Google Shape;607;p68"/>
          <p:cNvSpPr txBox="1"/>
          <p:nvPr>
            <p:ph idx="2" type="body"/>
          </p:nvPr>
        </p:nvSpPr>
        <p:spPr>
          <a:xfrm>
            <a:off x="118525" y="1553975"/>
            <a:ext cx="6224400" cy="34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HOW THE REAR SHOULD AFFECT THE DRIVING CAPABILITY: </a:t>
            </a:r>
            <a:endParaRPr b="1"/>
          </a:p>
          <a:p>
            <a:pPr indent="-311150" lvl="0" marL="457200" rtl="0" algn="l">
              <a:spcBef>
                <a:spcPts val="1200"/>
              </a:spcBef>
              <a:spcAft>
                <a:spcPts val="0"/>
              </a:spcAft>
              <a:buSzPts val="1300"/>
              <a:buChar char="●"/>
            </a:pPr>
            <a:r>
              <a:rPr lang="en"/>
              <a:t>Overall goal was to have a more lightweight and nimble vehicle to provide tight cornering during the race, while </a:t>
            </a:r>
            <a:r>
              <a:rPr lang="en"/>
              <a:t>maintaining</a:t>
            </a:r>
            <a:r>
              <a:rPr lang="en"/>
              <a:t> traction in the rear. </a:t>
            </a:r>
            <a:endParaRPr/>
          </a:p>
          <a:p>
            <a:pPr indent="-311150" lvl="0" marL="457200" rtl="0" algn="l">
              <a:spcBef>
                <a:spcPts val="0"/>
              </a:spcBef>
              <a:spcAft>
                <a:spcPts val="0"/>
              </a:spcAft>
              <a:buSzPts val="1300"/>
              <a:buChar char="●"/>
            </a:pPr>
            <a:r>
              <a:rPr lang="en"/>
              <a:t>While steering and cornering is essentially due to the front suspension, over-designing the rear affects the overall </a:t>
            </a:r>
            <a:r>
              <a:rPr lang="en"/>
              <a:t>performance</a:t>
            </a:r>
            <a:r>
              <a:rPr lang="en"/>
              <a:t> </a:t>
            </a:r>
            <a:endParaRPr/>
          </a:p>
          <a:p>
            <a:pPr indent="-298450" lvl="1" marL="914400" rtl="0" algn="l">
              <a:spcBef>
                <a:spcPts val="0"/>
              </a:spcBef>
              <a:spcAft>
                <a:spcPts val="0"/>
              </a:spcAft>
              <a:buSzPts val="1100"/>
              <a:buChar char="○"/>
            </a:pPr>
            <a:r>
              <a:rPr lang="en"/>
              <a:t>Front carries weight of the rear on a turn</a:t>
            </a:r>
            <a:endParaRPr/>
          </a:p>
          <a:p>
            <a:pPr indent="-298450" lvl="1" marL="914400" rtl="0" algn="l">
              <a:spcBef>
                <a:spcPts val="0"/>
              </a:spcBef>
              <a:spcAft>
                <a:spcPts val="0"/>
              </a:spcAft>
              <a:buSzPts val="1100"/>
              <a:buChar char="○"/>
            </a:pPr>
            <a:r>
              <a:rPr lang="en"/>
              <a:t>Notice the front track width is greater than the rear’s to provide easy </a:t>
            </a:r>
            <a:r>
              <a:rPr lang="en"/>
              <a:t>maneuverability</a:t>
            </a:r>
            <a:r>
              <a:rPr lang="en"/>
              <a:t> </a:t>
            </a:r>
            <a:endParaRPr/>
          </a:p>
          <a:p>
            <a:pPr indent="0" lvl="0" marL="0" rtl="0" algn="l">
              <a:spcBef>
                <a:spcPts val="1200"/>
              </a:spcBef>
              <a:spcAft>
                <a:spcPts val="0"/>
              </a:spcAft>
              <a:buNone/>
            </a:pPr>
            <a:r>
              <a:rPr b="1" lang="en"/>
              <a:t>AS A RESULT: </a:t>
            </a:r>
            <a:endParaRPr b="1"/>
          </a:p>
          <a:p>
            <a:pPr indent="-311150" lvl="0" marL="457200" rtl="0" algn="l">
              <a:spcBef>
                <a:spcPts val="1200"/>
              </a:spcBef>
              <a:spcAft>
                <a:spcPts val="0"/>
              </a:spcAft>
              <a:buSzPts val="1300"/>
              <a:buChar char="●"/>
            </a:pPr>
            <a:r>
              <a:rPr lang="en"/>
              <a:t>Focus on having a shorter wheelbase and a similar track width to aid in the </a:t>
            </a:r>
            <a:r>
              <a:rPr lang="en"/>
              <a:t>front cornering capabilities. </a:t>
            </a:r>
            <a:endParaRPr/>
          </a:p>
        </p:txBody>
      </p:sp>
      <p:pic>
        <p:nvPicPr>
          <p:cNvPr id="608" name="Google Shape;608;p68"/>
          <p:cNvPicPr preferRelativeResize="0"/>
          <p:nvPr/>
        </p:nvPicPr>
        <p:blipFill>
          <a:blip r:embed="rId3">
            <a:alphaModFix/>
          </a:blip>
          <a:stretch>
            <a:fillRect/>
          </a:stretch>
        </p:blipFill>
        <p:spPr>
          <a:xfrm>
            <a:off x="6451075" y="2082475"/>
            <a:ext cx="2381250" cy="1847850"/>
          </a:xfrm>
          <a:prstGeom prst="rect">
            <a:avLst/>
          </a:prstGeom>
          <a:noFill/>
          <a:ln>
            <a:noFill/>
          </a:ln>
        </p:spPr>
      </p:pic>
      <p:sp>
        <p:nvSpPr>
          <p:cNvPr id="609" name="Google Shape;60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Design of the Rear </a:t>
            </a:r>
            <a:endParaRPr/>
          </a:p>
        </p:txBody>
      </p:sp>
      <p:pic>
        <p:nvPicPr>
          <p:cNvPr id="615" name="Google Shape;615;p69"/>
          <p:cNvPicPr preferRelativeResize="0"/>
          <p:nvPr/>
        </p:nvPicPr>
        <p:blipFill>
          <a:blip r:embed="rId3">
            <a:alphaModFix/>
          </a:blip>
          <a:stretch>
            <a:fillRect/>
          </a:stretch>
        </p:blipFill>
        <p:spPr>
          <a:xfrm>
            <a:off x="967450" y="2067237"/>
            <a:ext cx="2734638" cy="2308763"/>
          </a:xfrm>
          <a:prstGeom prst="rect">
            <a:avLst/>
          </a:prstGeom>
          <a:noFill/>
          <a:ln>
            <a:noFill/>
          </a:ln>
        </p:spPr>
      </p:pic>
      <p:sp>
        <p:nvSpPr>
          <p:cNvPr id="616" name="Google Shape;616;p69"/>
          <p:cNvSpPr txBox="1"/>
          <p:nvPr/>
        </p:nvSpPr>
        <p:spPr>
          <a:xfrm>
            <a:off x="1039975" y="1547875"/>
            <a:ext cx="248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2020 BAJA</a:t>
            </a:r>
            <a:endParaRPr b="1">
              <a:latin typeface="Roboto"/>
              <a:ea typeface="Roboto"/>
              <a:cs typeface="Roboto"/>
              <a:sym typeface="Roboto"/>
            </a:endParaRPr>
          </a:p>
        </p:txBody>
      </p:sp>
      <p:sp>
        <p:nvSpPr>
          <p:cNvPr id="617" name="Google Shape;617;p69"/>
          <p:cNvSpPr txBox="1"/>
          <p:nvPr/>
        </p:nvSpPr>
        <p:spPr>
          <a:xfrm>
            <a:off x="5582525" y="1547875"/>
            <a:ext cx="248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2021 BAJA</a:t>
            </a:r>
            <a:endParaRPr b="1">
              <a:latin typeface="Roboto"/>
              <a:ea typeface="Roboto"/>
              <a:cs typeface="Roboto"/>
              <a:sym typeface="Roboto"/>
            </a:endParaRPr>
          </a:p>
        </p:txBody>
      </p:sp>
      <p:sp>
        <p:nvSpPr>
          <p:cNvPr id="618" name="Google Shape;618;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9" name="Google Shape;619;p69"/>
          <p:cNvSpPr txBox="1"/>
          <p:nvPr/>
        </p:nvSpPr>
        <p:spPr>
          <a:xfrm>
            <a:off x="134725" y="4485775"/>
            <a:ext cx="4293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47: Previous Year depicting wheelbase/track width parameters </a:t>
            </a:r>
            <a:endParaRPr sz="900">
              <a:latin typeface="Roboto"/>
              <a:ea typeface="Roboto"/>
              <a:cs typeface="Roboto"/>
              <a:sym typeface="Roboto"/>
            </a:endParaRPr>
          </a:p>
        </p:txBody>
      </p:sp>
      <p:sp>
        <p:nvSpPr>
          <p:cNvPr id="620" name="Google Shape;620;p69"/>
          <p:cNvSpPr txBox="1"/>
          <p:nvPr/>
        </p:nvSpPr>
        <p:spPr>
          <a:xfrm>
            <a:off x="4807613" y="4485775"/>
            <a:ext cx="4032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48: Previous Year depicting wheelbase/track width parameters </a:t>
            </a:r>
            <a:endParaRPr sz="900">
              <a:latin typeface="Roboto"/>
              <a:ea typeface="Roboto"/>
              <a:cs typeface="Roboto"/>
              <a:sym typeface="Roboto"/>
            </a:endParaRPr>
          </a:p>
        </p:txBody>
      </p:sp>
      <p:pic>
        <p:nvPicPr>
          <p:cNvPr id="621" name="Google Shape;621;p69"/>
          <p:cNvPicPr preferRelativeResize="0"/>
          <p:nvPr/>
        </p:nvPicPr>
        <p:blipFill>
          <a:blip r:embed="rId4">
            <a:alphaModFix/>
          </a:blip>
          <a:stretch>
            <a:fillRect/>
          </a:stretch>
        </p:blipFill>
        <p:spPr>
          <a:xfrm>
            <a:off x="5242761" y="2010675"/>
            <a:ext cx="3162626" cy="24709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Suspension Mounting Points </a:t>
            </a:r>
            <a:endParaRPr/>
          </a:p>
        </p:txBody>
      </p:sp>
      <p:sp>
        <p:nvSpPr>
          <p:cNvPr id="627" name="Google Shape;627;p7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The new wheelbase and track width parameters were imported into LOTUS SHARK </a:t>
            </a:r>
            <a:endParaRPr sz="1400">
              <a:solidFill>
                <a:srgbClr val="000000"/>
              </a:solidFill>
            </a:endParaRPr>
          </a:p>
          <a:p>
            <a:pPr indent="0" lvl="0" marL="0" rtl="0" algn="l">
              <a:spcBef>
                <a:spcPts val="0"/>
              </a:spcBef>
              <a:spcAft>
                <a:spcPts val="1200"/>
              </a:spcAft>
              <a:buNone/>
            </a:pPr>
            <a:r>
              <a:t/>
            </a:r>
            <a:endParaRPr/>
          </a:p>
        </p:txBody>
      </p:sp>
      <p:sp>
        <p:nvSpPr>
          <p:cNvPr id="628" name="Google Shape;628;p70"/>
          <p:cNvSpPr txBox="1"/>
          <p:nvPr>
            <p:ph idx="2" type="body"/>
          </p:nvPr>
        </p:nvSpPr>
        <p:spPr>
          <a:xfrm>
            <a:off x="5120650" y="4700075"/>
            <a:ext cx="2934600" cy="46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000000"/>
                </a:solidFill>
              </a:rPr>
              <a:t>Figure 50: </a:t>
            </a:r>
            <a:r>
              <a:rPr lang="en">
                <a:solidFill>
                  <a:srgbClr val="000000"/>
                </a:solidFill>
              </a:rPr>
              <a:t>BAJA 2021 Hard Points </a:t>
            </a:r>
            <a:endParaRPr>
              <a:solidFill>
                <a:srgbClr val="000000"/>
              </a:solidFill>
            </a:endParaRPr>
          </a:p>
        </p:txBody>
      </p:sp>
      <p:pic>
        <p:nvPicPr>
          <p:cNvPr id="629" name="Google Shape;629;p70"/>
          <p:cNvPicPr preferRelativeResize="0"/>
          <p:nvPr/>
        </p:nvPicPr>
        <p:blipFill>
          <a:blip r:embed="rId3">
            <a:alphaModFix/>
          </a:blip>
          <a:stretch>
            <a:fillRect/>
          </a:stretch>
        </p:blipFill>
        <p:spPr>
          <a:xfrm>
            <a:off x="1064150" y="2202700"/>
            <a:ext cx="2812749" cy="2497376"/>
          </a:xfrm>
          <a:prstGeom prst="rect">
            <a:avLst/>
          </a:prstGeom>
          <a:noFill/>
          <a:ln>
            <a:noFill/>
          </a:ln>
        </p:spPr>
      </p:pic>
      <p:pic>
        <p:nvPicPr>
          <p:cNvPr id="630" name="Google Shape;630;p70"/>
          <p:cNvPicPr preferRelativeResize="0"/>
          <p:nvPr/>
        </p:nvPicPr>
        <p:blipFill>
          <a:blip r:embed="rId4">
            <a:alphaModFix/>
          </a:blip>
          <a:stretch>
            <a:fillRect/>
          </a:stretch>
        </p:blipFill>
        <p:spPr>
          <a:xfrm>
            <a:off x="5268775" y="1391500"/>
            <a:ext cx="2638352" cy="3234751"/>
          </a:xfrm>
          <a:prstGeom prst="rect">
            <a:avLst/>
          </a:prstGeom>
          <a:noFill/>
          <a:ln>
            <a:noFill/>
          </a:ln>
        </p:spPr>
      </p:pic>
      <p:sp>
        <p:nvSpPr>
          <p:cNvPr id="631" name="Google Shape;631;p70"/>
          <p:cNvSpPr txBox="1"/>
          <p:nvPr/>
        </p:nvSpPr>
        <p:spPr>
          <a:xfrm>
            <a:off x="826225" y="4732775"/>
            <a:ext cx="328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Figure 49: BAJA 2020 Hard Points </a:t>
            </a:r>
            <a:endParaRPr>
              <a:latin typeface="Roboto"/>
              <a:ea typeface="Roboto"/>
              <a:cs typeface="Roboto"/>
              <a:sym typeface="Roboto"/>
            </a:endParaRPr>
          </a:p>
        </p:txBody>
      </p:sp>
      <p:sp>
        <p:nvSpPr>
          <p:cNvPr id="632" name="Google Shape;632;p70"/>
          <p:cNvSpPr/>
          <p:nvPr/>
        </p:nvSpPr>
        <p:spPr>
          <a:xfrm>
            <a:off x="4138450" y="3059500"/>
            <a:ext cx="885300" cy="2217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Suspension Mounting Points </a:t>
            </a:r>
            <a:endParaRPr/>
          </a:p>
        </p:txBody>
      </p:sp>
      <p:pic>
        <p:nvPicPr>
          <p:cNvPr id="639" name="Google Shape;639;p71"/>
          <p:cNvPicPr preferRelativeResize="0"/>
          <p:nvPr/>
        </p:nvPicPr>
        <p:blipFill>
          <a:blip r:embed="rId3">
            <a:alphaModFix/>
          </a:blip>
          <a:stretch>
            <a:fillRect/>
          </a:stretch>
        </p:blipFill>
        <p:spPr>
          <a:xfrm>
            <a:off x="2897750" y="1404125"/>
            <a:ext cx="2816652" cy="3342251"/>
          </a:xfrm>
          <a:prstGeom prst="rect">
            <a:avLst/>
          </a:prstGeom>
          <a:noFill/>
          <a:ln>
            <a:noFill/>
          </a:ln>
        </p:spPr>
      </p:pic>
      <p:pic>
        <p:nvPicPr>
          <p:cNvPr id="640" name="Google Shape;640;p71"/>
          <p:cNvPicPr preferRelativeResize="0"/>
          <p:nvPr/>
        </p:nvPicPr>
        <p:blipFill>
          <a:blip r:embed="rId4">
            <a:alphaModFix/>
          </a:blip>
          <a:stretch>
            <a:fillRect/>
          </a:stretch>
        </p:blipFill>
        <p:spPr>
          <a:xfrm>
            <a:off x="6123572" y="1404125"/>
            <a:ext cx="2637628" cy="3297775"/>
          </a:xfrm>
          <a:prstGeom prst="rect">
            <a:avLst/>
          </a:prstGeom>
          <a:noFill/>
          <a:ln>
            <a:noFill/>
          </a:ln>
        </p:spPr>
      </p:pic>
      <p:cxnSp>
        <p:nvCxnSpPr>
          <p:cNvPr id="641" name="Google Shape;641;p71"/>
          <p:cNvCxnSpPr/>
          <p:nvPr/>
        </p:nvCxnSpPr>
        <p:spPr>
          <a:xfrm>
            <a:off x="4307751" y="1678166"/>
            <a:ext cx="3026400" cy="592500"/>
          </a:xfrm>
          <a:prstGeom prst="straightConnector1">
            <a:avLst/>
          </a:prstGeom>
          <a:noFill/>
          <a:ln cap="flat" cmpd="sng" w="28575">
            <a:solidFill>
              <a:srgbClr val="FF0000"/>
            </a:solidFill>
            <a:prstDash val="solid"/>
            <a:round/>
            <a:headEnd len="med" w="med" type="none"/>
            <a:tailEnd len="med" w="med" type="triangle"/>
          </a:ln>
        </p:spPr>
      </p:cxnSp>
      <p:cxnSp>
        <p:nvCxnSpPr>
          <p:cNvPr id="642" name="Google Shape;642;p71"/>
          <p:cNvCxnSpPr/>
          <p:nvPr/>
        </p:nvCxnSpPr>
        <p:spPr>
          <a:xfrm>
            <a:off x="3619946" y="3322414"/>
            <a:ext cx="3212100" cy="426000"/>
          </a:xfrm>
          <a:prstGeom prst="straightConnector1">
            <a:avLst/>
          </a:prstGeom>
          <a:noFill/>
          <a:ln cap="flat" cmpd="sng" w="28575">
            <a:solidFill>
              <a:srgbClr val="FF0000"/>
            </a:solidFill>
            <a:prstDash val="solid"/>
            <a:round/>
            <a:headEnd len="med" w="med" type="none"/>
            <a:tailEnd len="med" w="med" type="triangle"/>
          </a:ln>
        </p:spPr>
      </p:cxnSp>
      <p:cxnSp>
        <p:nvCxnSpPr>
          <p:cNvPr id="643" name="Google Shape;643;p71"/>
          <p:cNvCxnSpPr/>
          <p:nvPr/>
        </p:nvCxnSpPr>
        <p:spPr>
          <a:xfrm>
            <a:off x="5158061" y="3153472"/>
            <a:ext cx="2980800" cy="302100"/>
          </a:xfrm>
          <a:prstGeom prst="straightConnector1">
            <a:avLst/>
          </a:prstGeom>
          <a:noFill/>
          <a:ln cap="flat" cmpd="sng" w="28575">
            <a:solidFill>
              <a:srgbClr val="FF0000"/>
            </a:solidFill>
            <a:prstDash val="solid"/>
            <a:round/>
            <a:headEnd len="med" w="med" type="none"/>
            <a:tailEnd len="med" w="med" type="triangle"/>
          </a:ln>
        </p:spPr>
      </p:cxnSp>
      <p:sp>
        <p:nvSpPr>
          <p:cNvPr id="644" name="Google Shape;644;p71"/>
          <p:cNvSpPr txBox="1"/>
          <p:nvPr/>
        </p:nvSpPr>
        <p:spPr>
          <a:xfrm>
            <a:off x="118250" y="1404125"/>
            <a:ext cx="2475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Visual of LOTUS SHARK hard point translation to SolidWorks CAD model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645" name="Google Shape;645;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6" name="Google Shape;646;p71"/>
          <p:cNvSpPr txBox="1"/>
          <p:nvPr/>
        </p:nvSpPr>
        <p:spPr>
          <a:xfrm>
            <a:off x="2917375" y="4746375"/>
            <a:ext cx="277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51: LOTUS Hard Points </a:t>
            </a:r>
            <a:endParaRPr sz="900">
              <a:latin typeface="Roboto"/>
              <a:ea typeface="Roboto"/>
              <a:cs typeface="Roboto"/>
              <a:sym typeface="Roboto"/>
            </a:endParaRPr>
          </a:p>
        </p:txBody>
      </p:sp>
      <p:sp>
        <p:nvSpPr>
          <p:cNvPr id="647" name="Google Shape;647;p71"/>
          <p:cNvSpPr txBox="1"/>
          <p:nvPr/>
        </p:nvSpPr>
        <p:spPr>
          <a:xfrm>
            <a:off x="6053688" y="4746375"/>
            <a:ext cx="277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52: Translation into SolidWorks CAD</a:t>
            </a:r>
            <a:endParaRPr sz="9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Iteration Anti-Squat Flaw  </a:t>
            </a:r>
            <a:endParaRPr/>
          </a:p>
        </p:txBody>
      </p:sp>
      <p:sp>
        <p:nvSpPr>
          <p:cNvPr id="653" name="Google Shape;653;p72"/>
          <p:cNvSpPr txBox="1"/>
          <p:nvPr>
            <p:ph idx="1" type="body"/>
          </p:nvPr>
        </p:nvSpPr>
        <p:spPr>
          <a:xfrm>
            <a:off x="311725" y="4035000"/>
            <a:ext cx="3999900" cy="10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Figure 53: BAJA 2020 TRAILING ARM </a:t>
            </a:r>
            <a:endParaRPr/>
          </a:p>
          <a:p>
            <a:pPr indent="-311150" lvl="0" marL="457200" rtl="0" algn="l">
              <a:spcBef>
                <a:spcPts val="1200"/>
              </a:spcBef>
              <a:spcAft>
                <a:spcPts val="0"/>
              </a:spcAft>
              <a:buSzPts val="1300"/>
              <a:buChar char="●"/>
            </a:pPr>
            <a:r>
              <a:rPr lang="en"/>
              <a:t>Heim</a:t>
            </a:r>
            <a:r>
              <a:rPr lang="en"/>
              <a:t> Joint pivot point too low (Point 1)</a:t>
            </a:r>
            <a:endParaRPr/>
          </a:p>
        </p:txBody>
      </p:sp>
      <p:pic>
        <p:nvPicPr>
          <p:cNvPr id="654" name="Google Shape;654;p72"/>
          <p:cNvPicPr preferRelativeResize="0"/>
          <p:nvPr/>
        </p:nvPicPr>
        <p:blipFill>
          <a:blip r:embed="rId3">
            <a:alphaModFix/>
          </a:blip>
          <a:stretch>
            <a:fillRect/>
          </a:stretch>
        </p:blipFill>
        <p:spPr>
          <a:xfrm>
            <a:off x="4452375" y="1378313"/>
            <a:ext cx="4484700" cy="2386874"/>
          </a:xfrm>
          <a:prstGeom prst="rect">
            <a:avLst/>
          </a:prstGeom>
          <a:noFill/>
          <a:ln>
            <a:noFill/>
          </a:ln>
        </p:spPr>
      </p:pic>
      <p:pic>
        <p:nvPicPr>
          <p:cNvPr id="655" name="Google Shape;655;p72"/>
          <p:cNvPicPr preferRelativeResize="0"/>
          <p:nvPr/>
        </p:nvPicPr>
        <p:blipFill>
          <a:blip r:embed="rId4">
            <a:alphaModFix/>
          </a:blip>
          <a:stretch>
            <a:fillRect/>
          </a:stretch>
        </p:blipFill>
        <p:spPr>
          <a:xfrm>
            <a:off x="1130650" y="1456300"/>
            <a:ext cx="2812749" cy="2497376"/>
          </a:xfrm>
          <a:prstGeom prst="rect">
            <a:avLst/>
          </a:prstGeom>
          <a:noFill/>
          <a:ln>
            <a:noFill/>
          </a:ln>
        </p:spPr>
      </p:pic>
      <p:sp>
        <p:nvSpPr>
          <p:cNvPr id="656" name="Google Shape;656;p72"/>
          <p:cNvSpPr txBox="1"/>
          <p:nvPr/>
        </p:nvSpPr>
        <p:spPr>
          <a:xfrm>
            <a:off x="4927050" y="4321750"/>
            <a:ext cx="4094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Between approx. 4% and -27% anti-squat</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UNFAVORABLE </a:t>
            </a:r>
            <a:endParaRPr>
              <a:latin typeface="Roboto"/>
              <a:ea typeface="Roboto"/>
              <a:cs typeface="Roboto"/>
              <a:sym typeface="Roboto"/>
            </a:endParaRPr>
          </a:p>
        </p:txBody>
      </p:sp>
      <p:sp>
        <p:nvSpPr>
          <p:cNvPr id="657" name="Google Shape;657;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8" name="Google Shape;658;p72"/>
          <p:cNvSpPr txBox="1"/>
          <p:nvPr/>
        </p:nvSpPr>
        <p:spPr>
          <a:xfrm>
            <a:off x="5306025" y="3822625"/>
            <a:ext cx="277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54: Lotus Anti-Squat graph </a:t>
            </a:r>
            <a:endParaRPr sz="9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Anti-</a:t>
            </a:r>
            <a:r>
              <a:rPr lang="en"/>
              <a:t>Squat</a:t>
            </a:r>
            <a:r>
              <a:rPr lang="en"/>
              <a:t> so Important? </a:t>
            </a:r>
            <a:endParaRPr/>
          </a:p>
        </p:txBody>
      </p:sp>
      <p:sp>
        <p:nvSpPr>
          <p:cNvPr id="664" name="Google Shape;664;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5" name="Google Shape;665;p73"/>
          <p:cNvPicPr preferRelativeResize="0"/>
          <p:nvPr/>
        </p:nvPicPr>
        <p:blipFill>
          <a:blip r:embed="rId3">
            <a:alphaModFix/>
          </a:blip>
          <a:stretch>
            <a:fillRect/>
          </a:stretch>
        </p:blipFill>
        <p:spPr>
          <a:xfrm>
            <a:off x="194191" y="1903375"/>
            <a:ext cx="4377808" cy="1637625"/>
          </a:xfrm>
          <a:prstGeom prst="rect">
            <a:avLst/>
          </a:prstGeom>
          <a:noFill/>
          <a:ln>
            <a:noFill/>
          </a:ln>
        </p:spPr>
      </p:pic>
      <p:pic>
        <p:nvPicPr>
          <p:cNvPr id="666" name="Google Shape;666;p73"/>
          <p:cNvPicPr preferRelativeResize="0"/>
          <p:nvPr/>
        </p:nvPicPr>
        <p:blipFill>
          <a:blip r:embed="rId4">
            <a:alphaModFix/>
          </a:blip>
          <a:stretch>
            <a:fillRect/>
          </a:stretch>
        </p:blipFill>
        <p:spPr>
          <a:xfrm>
            <a:off x="4815575" y="1949375"/>
            <a:ext cx="4268690" cy="1637625"/>
          </a:xfrm>
          <a:prstGeom prst="rect">
            <a:avLst/>
          </a:prstGeom>
          <a:noFill/>
          <a:ln>
            <a:noFill/>
          </a:ln>
        </p:spPr>
      </p:pic>
      <p:sp>
        <p:nvSpPr>
          <p:cNvPr id="667" name="Google Shape;667;p73"/>
          <p:cNvSpPr txBox="1"/>
          <p:nvPr/>
        </p:nvSpPr>
        <p:spPr>
          <a:xfrm>
            <a:off x="997400" y="1404125"/>
            <a:ext cx="277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IDLE </a:t>
            </a:r>
            <a:endParaRPr b="1">
              <a:latin typeface="Roboto"/>
              <a:ea typeface="Roboto"/>
              <a:cs typeface="Roboto"/>
              <a:sym typeface="Roboto"/>
            </a:endParaRPr>
          </a:p>
        </p:txBody>
      </p:sp>
      <p:sp>
        <p:nvSpPr>
          <p:cNvPr id="668" name="Google Shape;668;p73"/>
          <p:cNvSpPr txBox="1"/>
          <p:nvPr/>
        </p:nvSpPr>
        <p:spPr>
          <a:xfrm>
            <a:off x="5948525" y="1503175"/>
            <a:ext cx="200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ACCELERATION </a:t>
            </a:r>
            <a:endParaRPr b="1">
              <a:latin typeface="Roboto"/>
              <a:ea typeface="Roboto"/>
              <a:cs typeface="Roboto"/>
              <a:sym typeface="Roboto"/>
            </a:endParaRPr>
          </a:p>
        </p:txBody>
      </p:sp>
      <p:sp>
        <p:nvSpPr>
          <p:cNvPr id="669" name="Google Shape;669;p73"/>
          <p:cNvSpPr txBox="1"/>
          <p:nvPr/>
        </p:nvSpPr>
        <p:spPr>
          <a:xfrm>
            <a:off x="1418900" y="3813175"/>
            <a:ext cx="6185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While in acceleration, the camber links cause the wheels to tilt, what we call camber. This camber causes less traction on the ground.</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Having negative </a:t>
            </a:r>
            <a:r>
              <a:rPr lang="en">
                <a:latin typeface="Roboto"/>
                <a:ea typeface="Roboto"/>
                <a:cs typeface="Roboto"/>
                <a:sym typeface="Roboto"/>
              </a:rPr>
              <a:t>anti-squat</a:t>
            </a:r>
            <a:r>
              <a:rPr lang="en">
                <a:latin typeface="Roboto"/>
                <a:ea typeface="Roboto"/>
                <a:cs typeface="Roboto"/>
                <a:sym typeface="Roboto"/>
              </a:rPr>
              <a:t> can cause the chassis to potentially droop too low, which causes this loss of traction and acceleration.  </a:t>
            </a:r>
            <a:endParaRPr>
              <a:latin typeface="Roboto"/>
              <a:ea typeface="Roboto"/>
              <a:cs typeface="Roboto"/>
              <a:sym typeface="Roboto"/>
            </a:endParaRPr>
          </a:p>
        </p:txBody>
      </p:sp>
      <p:sp>
        <p:nvSpPr>
          <p:cNvPr id="670" name="Google Shape;670;p73"/>
          <p:cNvSpPr txBox="1"/>
          <p:nvPr/>
        </p:nvSpPr>
        <p:spPr>
          <a:xfrm>
            <a:off x="994400" y="3490075"/>
            <a:ext cx="277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55: Depiction of idle suspension set-up </a:t>
            </a:r>
            <a:endParaRPr sz="900">
              <a:latin typeface="Roboto"/>
              <a:ea typeface="Roboto"/>
              <a:cs typeface="Roboto"/>
              <a:sym typeface="Roboto"/>
            </a:endParaRPr>
          </a:p>
        </p:txBody>
      </p:sp>
      <p:sp>
        <p:nvSpPr>
          <p:cNvPr id="671" name="Google Shape;671;p73"/>
          <p:cNvSpPr txBox="1"/>
          <p:nvPr/>
        </p:nvSpPr>
        <p:spPr>
          <a:xfrm>
            <a:off x="5332775" y="3490075"/>
            <a:ext cx="3234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56: Depiction of suspension set-up in acceleration </a:t>
            </a:r>
            <a:endParaRPr sz="9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Design</a:t>
            </a:r>
            <a:endParaRPr/>
          </a:p>
        </p:txBody>
      </p:sp>
      <p:pic>
        <p:nvPicPr>
          <p:cNvPr id="231" name="Google Shape;231;p29"/>
          <p:cNvPicPr preferRelativeResize="0"/>
          <p:nvPr/>
        </p:nvPicPr>
        <p:blipFill>
          <a:blip r:embed="rId3">
            <a:alphaModFix/>
          </a:blip>
          <a:stretch>
            <a:fillRect/>
          </a:stretch>
        </p:blipFill>
        <p:spPr>
          <a:xfrm>
            <a:off x="4907173" y="1546750"/>
            <a:ext cx="3869627" cy="3157026"/>
          </a:xfrm>
          <a:prstGeom prst="rect">
            <a:avLst/>
          </a:prstGeom>
          <a:noFill/>
          <a:ln>
            <a:noFill/>
          </a:ln>
        </p:spPr>
      </p:pic>
      <p:pic>
        <p:nvPicPr>
          <p:cNvPr id="232" name="Google Shape;232;p29"/>
          <p:cNvPicPr preferRelativeResize="0"/>
          <p:nvPr/>
        </p:nvPicPr>
        <p:blipFill>
          <a:blip r:embed="rId4">
            <a:alphaModFix/>
          </a:blip>
          <a:stretch>
            <a:fillRect/>
          </a:stretch>
        </p:blipFill>
        <p:spPr>
          <a:xfrm>
            <a:off x="167200" y="1546750"/>
            <a:ext cx="4610700" cy="3157025"/>
          </a:xfrm>
          <a:prstGeom prst="rect">
            <a:avLst/>
          </a:prstGeom>
          <a:noFill/>
          <a:ln>
            <a:noFill/>
          </a:ln>
        </p:spPr>
      </p:pic>
      <p:sp>
        <p:nvSpPr>
          <p:cNvPr id="233" name="Google Shape;233;p29"/>
          <p:cNvSpPr txBox="1"/>
          <p:nvPr/>
        </p:nvSpPr>
        <p:spPr>
          <a:xfrm>
            <a:off x="2443675" y="4658075"/>
            <a:ext cx="42567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Roboto"/>
                <a:ea typeface="Roboto"/>
                <a:cs typeface="Roboto"/>
                <a:sym typeface="Roboto"/>
              </a:rPr>
              <a:t>Overall Design of Baja Chassis</a:t>
            </a:r>
            <a:endParaRPr i="1" sz="1200">
              <a:latin typeface="Roboto"/>
              <a:ea typeface="Roboto"/>
              <a:cs typeface="Roboto"/>
              <a:sym typeface="Roboto"/>
            </a:endParaRPr>
          </a:p>
        </p:txBody>
      </p:sp>
      <p:sp>
        <p:nvSpPr>
          <p:cNvPr id="234" name="Google Shape;23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Mitigation </a:t>
            </a:r>
            <a:endParaRPr/>
          </a:p>
        </p:txBody>
      </p:sp>
      <p:pic>
        <p:nvPicPr>
          <p:cNvPr id="677" name="Google Shape;677;p74"/>
          <p:cNvPicPr preferRelativeResize="0"/>
          <p:nvPr/>
        </p:nvPicPr>
        <p:blipFill>
          <a:blip r:embed="rId3">
            <a:alphaModFix/>
          </a:blip>
          <a:stretch>
            <a:fillRect/>
          </a:stretch>
        </p:blipFill>
        <p:spPr>
          <a:xfrm>
            <a:off x="221375" y="1815275"/>
            <a:ext cx="2284326" cy="2800700"/>
          </a:xfrm>
          <a:prstGeom prst="rect">
            <a:avLst/>
          </a:prstGeom>
          <a:noFill/>
          <a:ln>
            <a:noFill/>
          </a:ln>
        </p:spPr>
      </p:pic>
      <p:pic>
        <p:nvPicPr>
          <p:cNvPr id="678" name="Google Shape;678;p74"/>
          <p:cNvPicPr preferRelativeResize="0"/>
          <p:nvPr/>
        </p:nvPicPr>
        <p:blipFill>
          <a:blip r:embed="rId4">
            <a:alphaModFix/>
          </a:blip>
          <a:stretch>
            <a:fillRect/>
          </a:stretch>
        </p:blipFill>
        <p:spPr>
          <a:xfrm>
            <a:off x="2908625" y="2038712"/>
            <a:ext cx="2877750" cy="2114526"/>
          </a:xfrm>
          <a:prstGeom prst="rect">
            <a:avLst/>
          </a:prstGeom>
          <a:noFill/>
          <a:ln>
            <a:noFill/>
          </a:ln>
        </p:spPr>
      </p:pic>
      <p:sp>
        <p:nvSpPr>
          <p:cNvPr id="679" name="Google Shape;679;p74"/>
          <p:cNvSpPr/>
          <p:nvPr/>
        </p:nvSpPr>
        <p:spPr>
          <a:xfrm rot="5400000">
            <a:off x="169975" y="3857775"/>
            <a:ext cx="983100" cy="155100"/>
          </a:xfrm>
          <a:prstGeom prst="lef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4"/>
          <p:cNvSpPr/>
          <p:nvPr/>
        </p:nvSpPr>
        <p:spPr>
          <a:xfrm>
            <a:off x="3421625" y="3702375"/>
            <a:ext cx="628200" cy="199500"/>
          </a:xfrm>
          <a:prstGeom prst="lef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4"/>
          <p:cNvSpPr/>
          <p:nvPr/>
        </p:nvSpPr>
        <p:spPr>
          <a:xfrm>
            <a:off x="4650438" y="3702375"/>
            <a:ext cx="628200" cy="199500"/>
          </a:xfrm>
          <a:prstGeom prst="lef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4"/>
          <p:cNvSpPr/>
          <p:nvPr/>
        </p:nvSpPr>
        <p:spPr>
          <a:xfrm>
            <a:off x="4498575" y="4176475"/>
            <a:ext cx="1297200" cy="307500"/>
          </a:xfrm>
          <a:prstGeom prst="rightArrow">
            <a:avLst>
              <a:gd fmla="val 50000" name="adj1"/>
              <a:gd fmla="val 50000" name="adj2"/>
            </a:avLst>
          </a:prstGeom>
          <a:solidFill>
            <a:schemeClr val="lt1"/>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4"/>
          <p:cNvSpPr txBox="1"/>
          <p:nvPr/>
        </p:nvSpPr>
        <p:spPr>
          <a:xfrm>
            <a:off x="4608750" y="4130113"/>
            <a:ext cx="13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OUTBOARD</a:t>
            </a:r>
            <a:r>
              <a:rPr lang="en">
                <a:latin typeface="Roboto"/>
                <a:ea typeface="Roboto"/>
                <a:cs typeface="Roboto"/>
                <a:sym typeface="Roboto"/>
              </a:rPr>
              <a:t> </a:t>
            </a:r>
            <a:endParaRPr>
              <a:latin typeface="Roboto"/>
              <a:ea typeface="Roboto"/>
              <a:cs typeface="Roboto"/>
              <a:sym typeface="Roboto"/>
            </a:endParaRPr>
          </a:p>
        </p:txBody>
      </p:sp>
      <p:sp>
        <p:nvSpPr>
          <p:cNvPr id="684" name="Google Shape;684;p74"/>
          <p:cNvSpPr/>
          <p:nvPr/>
        </p:nvSpPr>
        <p:spPr>
          <a:xfrm rot="795">
            <a:off x="2908620" y="4146422"/>
            <a:ext cx="1297200" cy="307500"/>
          </a:xfrm>
          <a:prstGeom prst="rightArrow">
            <a:avLst>
              <a:gd fmla="val 50000" name="adj1"/>
              <a:gd fmla="val 50000" name="adj2"/>
            </a:avLst>
          </a:prstGeom>
          <a:solidFill>
            <a:schemeClr val="lt1"/>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4"/>
          <p:cNvSpPr txBox="1"/>
          <p:nvPr/>
        </p:nvSpPr>
        <p:spPr>
          <a:xfrm>
            <a:off x="3077638" y="4123175"/>
            <a:ext cx="84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INBOARD </a:t>
            </a:r>
            <a:endParaRPr>
              <a:latin typeface="Roboto"/>
              <a:ea typeface="Roboto"/>
              <a:cs typeface="Roboto"/>
              <a:sym typeface="Roboto"/>
            </a:endParaRPr>
          </a:p>
        </p:txBody>
      </p:sp>
      <p:sp>
        <p:nvSpPr>
          <p:cNvPr id="686" name="Google Shape;686;p74"/>
          <p:cNvSpPr txBox="1"/>
          <p:nvPr/>
        </p:nvSpPr>
        <p:spPr>
          <a:xfrm>
            <a:off x="5956400" y="2572613"/>
            <a:ext cx="299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Inboard</a:t>
            </a:r>
            <a:r>
              <a:rPr lang="en">
                <a:latin typeface="Roboto"/>
                <a:ea typeface="Roboto"/>
                <a:cs typeface="Roboto"/>
                <a:sym typeface="Roboto"/>
              </a:rPr>
              <a:t>= lateral movement towards center of mass of vehicle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Outboard</a:t>
            </a:r>
            <a:r>
              <a:rPr lang="en">
                <a:latin typeface="Roboto"/>
                <a:ea typeface="Roboto"/>
                <a:cs typeface="Roboto"/>
                <a:sym typeface="Roboto"/>
              </a:rPr>
              <a:t>= </a:t>
            </a:r>
            <a:r>
              <a:rPr lang="en">
                <a:latin typeface="Roboto"/>
                <a:ea typeface="Roboto"/>
                <a:cs typeface="Roboto"/>
                <a:sym typeface="Roboto"/>
              </a:rPr>
              <a:t>lateral movement away from center of mass of vehicle</a:t>
            </a:r>
            <a:endParaRPr>
              <a:latin typeface="Roboto"/>
              <a:ea typeface="Roboto"/>
              <a:cs typeface="Roboto"/>
              <a:sym typeface="Roboto"/>
            </a:endParaRPr>
          </a:p>
        </p:txBody>
      </p:sp>
      <p:sp>
        <p:nvSpPr>
          <p:cNvPr id="687" name="Google Shape;687;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8" name="Google Shape;688;p74"/>
          <p:cNvSpPr txBox="1"/>
          <p:nvPr/>
        </p:nvSpPr>
        <p:spPr>
          <a:xfrm>
            <a:off x="-280762" y="4663225"/>
            <a:ext cx="328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57: 2021 BAJA Lotus Rear Suspension</a:t>
            </a:r>
            <a:endParaRPr sz="900">
              <a:latin typeface="Roboto"/>
              <a:ea typeface="Roboto"/>
              <a:cs typeface="Roboto"/>
              <a:sym typeface="Roboto"/>
            </a:endParaRPr>
          </a:p>
          <a:p>
            <a:pPr indent="0" lvl="0" marL="0" rtl="0" algn="ctr">
              <a:spcBef>
                <a:spcPts val="0"/>
              </a:spcBef>
              <a:spcAft>
                <a:spcPts val="0"/>
              </a:spcAft>
              <a:buNone/>
            </a:pPr>
            <a:r>
              <a:rPr lang="en" sz="900">
                <a:latin typeface="Roboto"/>
                <a:ea typeface="Roboto"/>
                <a:cs typeface="Roboto"/>
                <a:sym typeface="Roboto"/>
              </a:rPr>
              <a:t> Hard Points </a:t>
            </a:r>
            <a:endParaRPr sz="900">
              <a:latin typeface="Roboto"/>
              <a:ea typeface="Roboto"/>
              <a:cs typeface="Roboto"/>
              <a:sym typeface="Roboto"/>
            </a:endParaRPr>
          </a:p>
        </p:txBody>
      </p:sp>
      <p:sp>
        <p:nvSpPr>
          <p:cNvPr id="689" name="Google Shape;689;p74"/>
          <p:cNvSpPr txBox="1"/>
          <p:nvPr/>
        </p:nvSpPr>
        <p:spPr>
          <a:xfrm>
            <a:off x="2703200" y="4454075"/>
            <a:ext cx="328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58: 2021 BAJA Lotus Rear Suspension Hard Points </a:t>
            </a:r>
            <a:endParaRPr sz="900">
              <a:latin typeface="Roboto"/>
              <a:ea typeface="Roboto"/>
              <a:cs typeface="Roboto"/>
              <a:sym typeface="Roboto"/>
            </a:endParaRPr>
          </a:p>
          <a:p>
            <a:pPr indent="0" lvl="0" marL="0" rtl="0" algn="ctr">
              <a:spcBef>
                <a:spcPts val="0"/>
              </a:spcBef>
              <a:spcAft>
                <a:spcPts val="0"/>
              </a:spcAft>
              <a:buNone/>
            </a:pPr>
            <a:r>
              <a:rPr lang="en" sz="900">
                <a:latin typeface="Roboto"/>
                <a:ea typeface="Roboto"/>
                <a:cs typeface="Roboto"/>
                <a:sym typeface="Roboto"/>
              </a:rPr>
              <a:t>(TOP VIEW)</a:t>
            </a:r>
            <a:endParaRPr sz="9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Anti-Squat Parameters Continued: </a:t>
            </a:r>
            <a:endParaRPr/>
          </a:p>
        </p:txBody>
      </p:sp>
      <p:sp>
        <p:nvSpPr>
          <p:cNvPr id="695" name="Google Shape;695;p75"/>
          <p:cNvSpPr txBox="1"/>
          <p:nvPr>
            <p:ph idx="2" type="body"/>
          </p:nvPr>
        </p:nvSpPr>
        <p:spPr>
          <a:xfrm>
            <a:off x="3812575" y="1370450"/>
            <a:ext cx="3999900" cy="983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1A1A1A"/>
              </a:buClr>
              <a:buSzPts val="1100"/>
              <a:buChar char="●"/>
            </a:pPr>
            <a:r>
              <a:rPr b="1" lang="en" sz="1100">
                <a:solidFill>
                  <a:srgbClr val="1A1A1A"/>
                </a:solidFill>
              </a:rPr>
              <a:t>Point 2 &amp; 5</a:t>
            </a:r>
            <a:r>
              <a:rPr lang="en" sz="1100">
                <a:solidFill>
                  <a:srgbClr val="1A1A1A"/>
                </a:solidFill>
              </a:rPr>
              <a:t>: Upper and lower camber links also dictate anti-squat properties</a:t>
            </a:r>
            <a:endParaRPr sz="1100">
              <a:solidFill>
                <a:srgbClr val="1A1A1A"/>
              </a:solidFill>
            </a:endParaRPr>
          </a:p>
          <a:p>
            <a:pPr indent="-298450" lvl="0" marL="457200" rtl="0" algn="l">
              <a:spcBef>
                <a:spcPts val="0"/>
              </a:spcBef>
              <a:spcAft>
                <a:spcPts val="0"/>
              </a:spcAft>
              <a:buClr>
                <a:srgbClr val="1A1A1A"/>
              </a:buClr>
              <a:buSzPts val="1100"/>
              <a:buChar char="●"/>
            </a:pPr>
            <a:r>
              <a:rPr lang="en" sz="1100">
                <a:solidFill>
                  <a:srgbClr val="1A1A1A"/>
                </a:solidFill>
              </a:rPr>
              <a:t>Finding the vertical “sweet spot”, </a:t>
            </a:r>
            <a:r>
              <a:rPr lang="en" sz="1100">
                <a:solidFill>
                  <a:srgbClr val="1A1A1A"/>
                </a:solidFill>
              </a:rPr>
              <a:t>positioning</a:t>
            </a:r>
            <a:r>
              <a:rPr lang="en" sz="1100">
                <a:solidFill>
                  <a:srgbClr val="1A1A1A"/>
                </a:solidFill>
              </a:rPr>
              <a:t> camber links too low causes too much positive anti-squat</a:t>
            </a:r>
            <a:endParaRPr sz="1100">
              <a:solidFill>
                <a:srgbClr val="1A1A1A"/>
              </a:solidFill>
            </a:endParaRPr>
          </a:p>
        </p:txBody>
      </p:sp>
      <p:pic>
        <p:nvPicPr>
          <p:cNvPr id="696" name="Google Shape;696;p75"/>
          <p:cNvPicPr preferRelativeResize="0"/>
          <p:nvPr/>
        </p:nvPicPr>
        <p:blipFill>
          <a:blip r:embed="rId3">
            <a:alphaModFix/>
          </a:blip>
          <a:stretch>
            <a:fillRect/>
          </a:stretch>
        </p:blipFill>
        <p:spPr>
          <a:xfrm>
            <a:off x="4640275" y="2353550"/>
            <a:ext cx="3523323" cy="1863174"/>
          </a:xfrm>
          <a:prstGeom prst="rect">
            <a:avLst/>
          </a:prstGeom>
          <a:noFill/>
          <a:ln>
            <a:noFill/>
          </a:ln>
        </p:spPr>
      </p:pic>
      <p:pic>
        <p:nvPicPr>
          <p:cNvPr id="697" name="Google Shape;697;p75"/>
          <p:cNvPicPr preferRelativeResize="0"/>
          <p:nvPr/>
        </p:nvPicPr>
        <p:blipFill>
          <a:blip r:embed="rId4">
            <a:alphaModFix/>
          </a:blip>
          <a:stretch>
            <a:fillRect/>
          </a:stretch>
        </p:blipFill>
        <p:spPr>
          <a:xfrm>
            <a:off x="399050" y="1370449"/>
            <a:ext cx="3199925" cy="3107026"/>
          </a:xfrm>
          <a:prstGeom prst="rect">
            <a:avLst/>
          </a:prstGeom>
          <a:noFill/>
          <a:ln>
            <a:noFill/>
          </a:ln>
        </p:spPr>
      </p:pic>
      <p:sp>
        <p:nvSpPr>
          <p:cNvPr id="698" name="Google Shape;698;p75"/>
          <p:cNvSpPr/>
          <p:nvPr/>
        </p:nvSpPr>
        <p:spPr>
          <a:xfrm>
            <a:off x="1344975" y="2687700"/>
            <a:ext cx="576300" cy="712200"/>
          </a:xfrm>
          <a:prstGeom prst="donut">
            <a:avLst>
              <a:gd fmla="val 10933"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5"/>
          <p:cNvSpPr/>
          <p:nvPr/>
        </p:nvSpPr>
        <p:spPr>
          <a:xfrm rot="5400000">
            <a:off x="1773625" y="2966250"/>
            <a:ext cx="983100" cy="155100"/>
          </a:xfrm>
          <a:prstGeom prst="lef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75"/>
          <p:cNvSpPr txBox="1"/>
          <p:nvPr/>
        </p:nvSpPr>
        <p:spPr>
          <a:xfrm>
            <a:off x="4907025" y="4700075"/>
            <a:ext cx="31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FINAL: 40% to 7% Anti-squat in bump </a:t>
            </a:r>
            <a:endParaRPr>
              <a:latin typeface="Roboto"/>
              <a:ea typeface="Roboto"/>
              <a:cs typeface="Roboto"/>
              <a:sym typeface="Roboto"/>
            </a:endParaRPr>
          </a:p>
        </p:txBody>
      </p:sp>
      <p:sp>
        <p:nvSpPr>
          <p:cNvPr id="702" name="Google Shape;702;p75"/>
          <p:cNvSpPr txBox="1"/>
          <p:nvPr/>
        </p:nvSpPr>
        <p:spPr>
          <a:xfrm>
            <a:off x="354700" y="4543200"/>
            <a:ext cx="3288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59: 2021 BAJA Lotus Rear Suspension</a:t>
            </a:r>
            <a:endParaRPr sz="900">
              <a:latin typeface="Roboto"/>
              <a:ea typeface="Roboto"/>
              <a:cs typeface="Roboto"/>
              <a:sym typeface="Roboto"/>
            </a:endParaRPr>
          </a:p>
          <a:p>
            <a:pPr indent="0" lvl="0" marL="0" rtl="0" algn="ctr">
              <a:spcBef>
                <a:spcPts val="0"/>
              </a:spcBef>
              <a:spcAft>
                <a:spcPts val="0"/>
              </a:spcAft>
              <a:buNone/>
            </a:pPr>
            <a:r>
              <a:rPr lang="en" sz="900">
                <a:latin typeface="Roboto"/>
                <a:ea typeface="Roboto"/>
                <a:cs typeface="Roboto"/>
                <a:sym typeface="Roboto"/>
              </a:rPr>
              <a:t> Hard Points </a:t>
            </a:r>
            <a:endParaRPr sz="900">
              <a:latin typeface="Roboto"/>
              <a:ea typeface="Roboto"/>
              <a:cs typeface="Roboto"/>
              <a:sym typeface="Roboto"/>
            </a:endParaRPr>
          </a:p>
          <a:p>
            <a:pPr indent="0" lvl="0" marL="0" rtl="0" algn="ctr">
              <a:spcBef>
                <a:spcPts val="0"/>
              </a:spcBef>
              <a:spcAft>
                <a:spcPts val="0"/>
              </a:spcAft>
              <a:buNone/>
            </a:pPr>
            <a:r>
              <a:rPr lang="en" sz="900">
                <a:latin typeface="Roboto"/>
                <a:ea typeface="Roboto"/>
                <a:cs typeface="Roboto"/>
                <a:sym typeface="Roboto"/>
              </a:rPr>
              <a:t>(</a:t>
            </a:r>
            <a:r>
              <a:rPr b="1" lang="en" sz="900">
                <a:latin typeface="Roboto"/>
                <a:ea typeface="Roboto"/>
                <a:cs typeface="Roboto"/>
                <a:sym typeface="Roboto"/>
              </a:rPr>
              <a:t>REAR VIEW</a:t>
            </a:r>
            <a:r>
              <a:rPr lang="en" sz="900">
                <a:latin typeface="Roboto"/>
                <a:ea typeface="Roboto"/>
                <a:cs typeface="Roboto"/>
                <a:sym typeface="Roboto"/>
              </a:rPr>
              <a:t>)</a:t>
            </a:r>
            <a:endParaRPr sz="900">
              <a:latin typeface="Roboto"/>
              <a:ea typeface="Roboto"/>
              <a:cs typeface="Roboto"/>
              <a:sym typeface="Roboto"/>
            </a:endParaRPr>
          </a:p>
        </p:txBody>
      </p:sp>
      <p:sp>
        <p:nvSpPr>
          <p:cNvPr id="703" name="Google Shape;703;p75"/>
          <p:cNvSpPr txBox="1"/>
          <p:nvPr/>
        </p:nvSpPr>
        <p:spPr>
          <a:xfrm>
            <a:off x="5013238" y="4296850"/>
            <a:ext cx="277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60: Lotus Anti-Squat graph updated </a:t>
            </a:r>
            <a:endParaRPr sz="9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Trailing Arm </a:t>
            </a:r>
            <a:endParaRPr/>
          </a:p>
        </p:txBody>
      </p:sp>
      <p:sp>
        <p:nvSpPr>
          <p:cNvPr id="709" name="Google Shape;709;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0" name="Google Shape;710;p76"/>
          <p:cNvPicPr preferRelativeResize="0"/>
          <p:nvPr/>
        </p:nvPicPr>
        <p:blipFill>
          <a:blip r:embed="rId3">
            <a:alphaModFix/>
          </a:blip>
          <a:stretch>
            <a:fillRect/>
          </a:stretch>
        </p:blipFill>
        <p:spPr>
          <a:xfrm>
            <a:off x="5275825" y="1545512"/>
            <a:ext cx="2986301" cy="2544825"/>
          </a:xfrm>
          <a:prstGeom prst="rect">
            <a:avLst/>
          </a:prstGeom>
          <a:noFill/>
          <a:ln>
            <a:noFill/>
          </a:ln>
        </p:spPr>
      </p:pic>
      <p:pic>
        <p:nvPicPr>
          <p:cNvPr id="711" name="Google Shape;711;p76"/>
          <p:cNvPicPr preferRelativeResize="0"/>
          <p:nvPr/>
        </p:nvPicPr>
        <p:blipFill>
          <a:blip r:embed="rId4">
            <a:alphaModFix/>
          </a:blip>
          <a:stretch>
            <a:fillRect/>
          </a:stretch>
        </p:blipFill>
        <p:spPr>
          <a:xfrm>
            <a:off x="474275" y="1827942"/>
            <a:ext cx="3999900" cy="1979958"/>
          </a:xfrm>
          <a:prstGeom prst="rect">
            <a:avLst/>
          </a:prstGeom>
          <a:noFill/>
          <a:ln cap="flat" cmpd="sng" w="9525">
            <a:solidFill>
              <a:srgbClr val="FFFFFF"/>
            </a:solidFill>
            <a:prstDash val="solid"/>
            <a:round/>
            <a:headEnd len="sm" w="sm" type="none"/>
            <a:tailEnd len="sm" w="sm" type="none"/>
          </a:ln>
        </p:spPr>
      </p:pic>
      <p:sp>
        <p:nvSpPr>
          <p:cNvPr id="712" name="Google Shape;712;p76"/>
          <p:cNvSpPr txBox="1"/>
          <p:nvPr/>
        </p:nvSpPr>
        <p:spPr>
          <a:xfrm>
            <a:off x="1387625" y="4182775"/>
            <a:ext cx="277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61: Old Trailing Arm</a:t>
            </a:r>
            <a:endParaRPr sz="900">
              <a:latin typeface="Roboto"/>
              <a:ea typeface="Roboto"/>
              <a:cs typeface="Roboto"/>
              <a:sym typeface="Roboto"/>
            </a:endParaRPr>
          </a:p>
        </p:txBody>
      </p:sp>
      <p:sp>
        <p:nvSpPr>
          <p:cNvPr id="713" name="Google Shape;713;p76"/>
          <p:cNvSpPr txBox="1"/>
          <p:nvPr/>
        </p:nvSpPr>
        <p:spPr>
          <a:xfrm>
            <a:off x="5380275" y="4182775"/>
            <a:ext cx="277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62: New Trailing Arm</a:t>
            </a:r>
            <a:endParaRPr sz="9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 Analysis (Drop Test)</a:t>
            </a:r>
            <a:endParaRPr/>
          </a:p>
        </p:txBody>
      </p:sp>
      <p:sp>
        <p:nvSpPr>
          <p:cNvPr id="719" name="Google Shape;719;p77"/>
          <p:cNvSpPr txBox="1"/>
          <p:nvPr>
            <p:ph idx="1" type="body"/>
          </p:nvPr>
        </p:nvSpPr>
        <p:spPr>
          <a:xfrm>
            <a:off x="311700" y="1505700"/>
            <a:ext cx="3999900" cy="34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putting in hard points for the rear trailing arm and creating one, we had to do FEA on the trailing arm.</a:t>
            </a:r>
            <a:endParaRPr/>
          </a:p>
          <a:p>
            <a:pPr indent="0" lvl="0" marL="0" rtl="0" algn="l">
              <a:spcBef>
                <a:spcPts val="1200"/>
              </a:spcBef>
              <a:spcAft>
                <a:spcPts val="0"/>
              </a:spcAft>
              <a:buNone/>
            </a:pPr>
            <a:r>
              <a:rPr lang="en"/>
              <a:t>In an impact scenario of a drop from 2 feet in the air, the impact forces were idealized as roughly 4x the weight of the entire vehicle (10 kN).</a:t>
            </a:r>
            <a:endParaRPr/>
          </a:p>
          <a:p>
            <a:pPr indent="0" lvl="0" marL="0" rtl="0" algn="l">
              <a:spcBef>
                <a:spcPts val="1200"/>
              </a:spcBef>
              <a:spcAft>
                <a:spcPts val="0"/>
              </a:spcAft>
              <a:buNone/>
            </a:pPr>
            <a:r>
              <a:rPr lang="en"/>
              <a:t>Boundary conditions were applied at where the knuckle would mount to the arm, the shock mount, and the front heim joint</a:t>
            </a:r>
            <a:endParaRPr/>
          </a:p>
          <a:p>
            <a:pPr indent="0" lvl="0" marL="0" rtl="0" algn="l">
              <a:spcBef>
                <a:spcPts val="1200"/>
              </a:spcBef>
              <a:spcAft>
                <a:spcPts val="1200"/>
              </a:spcAft>
              <a:buNone/>
            </a:pPr>
            <a:r>
              <a:t/>
            </a:r>
            <a:endParaRPr/>
          </a:p>
        </p:txBody>
      </p:sp>
      <p:pic>
        <p:nvPicPr>
          <p:cNvPr id="720" name="Google Shape;720;p77"/>
          <p:cNvPicPr preferRelativeResize="0"/>
          <p:nvPr/>
        </p:nvPicPr>
        <p:blipFill>
          <a:blip r:embed="rId3">
            <a:alphaModFix/>
          </a:blip>
          <a:stretch>
            <a:fillRect/>
          </a:stretch>
        </p:blipFill>
        <p:spPr>
          <a:xfrm>
            <a:off x="4382725" y="1628000"/>
            <a:ext cx="4527601" cy="2953891"/>
          </a:xfrm>
          <a:prstGeom prst="rect">
            <a:avLst/>
          </a:prstGeom>
          <a:noFill/>
          <a:ln>
            <a:noFill/>
          </a:ln>
        </p:spPr>
      </p:pic>
      <p:sp>
        <p:nvSpPr>
          <p:cNvPr id="721" name="Google Shape;721;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2" name="Google Shape;722;p77"/>
          <p:cNvSpPr txBox="1"/>
          <p:nvPr/>
        </p:nvSpPr>
        <p:spPr>
          <a:xfrm>
            <a:off x="5257825" y="4698475"/>
            <a:ext cx="277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63: ANSYS FEA Trailing Arm</a:t>
            </a:r>
            <a:endParaRPr sz="9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 Analysis</a:t>
            </a:r>
            <a:endParaRPr/>
          </a:p>
        </p:txBody>
      </p:sp>
      <p:sp>
        <p:nvSpPr>
          <p:cNvPr id="728" name="Google Shape;728;p78"/>
          <p:cNvSpPr txBox="1"/>
          <p:nvPr>
            <p:ph idx="1" type="body"/>
          </p:nvPr>
        </p:nvSpPr>
        <p:spPr>
          <a:xfrm>
            <a:off x="311725" y="123965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Studies converged to a von Mises Stress of 216 MPa, which would give us a safety factor of 1.89 (if we use 4140 Steel). </a:t>
            </a:r>
            <a:endParaRPr sz="1200"/>
          </a:p>
          <a:p>
            <a:pPr indent="0" lvl="0" marL="0" rtl="0" algn="l">
              <a:spcBef>
                <a:spcPts val="1200"/>
              </a:spcBef>
              <a:spcAft>
                <a:spcPts val="0"/>
              </a:spcAft>
              <a:buNone/>
            </a:pPr>
            <a:r>
              <a:rPr lang="en" sz="1200"/>
              <a:t>The maximum stresses were located underneath where the shock mount would be and the study seemed adequate as the impact forces were overestimated.</a:t>
            </a:r>
            <a:endParaRPr sz="1200"/>
          </a:p>
          <a:p>
            <a:pPr indent="0" lvl="0" marL="0" rtl="0" algn="l">
              <a:spcBef>
                <a:spcPts val="1200"/>
              </a:spcBef>
              <a:spcAft>
                <a:spcPts val="1200"/>
              </a:spcAft>
              <a:buNone/>
            </a:pPr>
            <a:r>
              <a:t/>
            </a:r>
            <a:endParaRPr/>
          </a:p>
        </p:txBody>
      </p:sp>
      <p:pic>
        <p:nvPicPr>
          <p:cNvPr id="729" name="Google Shape;729;p78"/>
          <p:cNvPicPr preferRelativeResize="0"/>
          <p:nvPr/>
        </p:nvPicPr>
        <p:blipFill>
          <a:blip r:embed="rId3">
            <a:alphaModFix/>
          </a:blip>
          <a:stretch>
            <a:fillRect/>
          </a:stretch>
        </p:blipFill>
        <p:spPr>
          <a:xfrm>
            <a:off x="289688" y="2752324"/>
            <a:ext cx="4043975" cy="2058764"/>
          </a:xfrm>
          <a:prstGeom prst="rect">
            <a:avLst/>
          </a:prstGeom>
          <a:noFill/>
          <a:ln>
            <a:noFill/>
          </a:ln>
        </p:spPr>
      </p:pic>
      <p:sp>
        <p:nvSpPr>
          <p:cNvPr id="730" name="Google Shape;730;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1" name="Google Shape;731;p78"/>
          <p:cNvPicPr preferRelativeResize="0"/>
          <p:nvPr/>
        </p:nvPicPr>
        <p:blipFill>
          <a:blip r:embed="rId4">
            <a:alphaModFix/>
          </a:blip>
          <a:stretch>
            <a:fillRect/>
          </a:stretch>
        </p:blipFill>
        <p:spPr>
          <a:xfrm>
            <a:off x="4729651" y="1494175"/>
            <a:ext cx="3963000" cy="2372850"/>
          </a:xfrm>
          <a:prstGeom prst="rect">
            <a:avLst/>
          </a:prstGeom>
          <a:noFill/>
          <a:ln>
            <a:noFill/>
          </a:ln>
        </p:spPr>
      </p:pic>
      <p:sp>
        <p:nvSpPr>
          <p:cNvPr id="732" name="Google Shape;732;p78"/>
          <p:cNvSpPr txBox="1"/>
          <p:nvPr/>
        </p:nvSpPr>
        <p:spPr>
          <a:xfrm>
            <a:off x="672788" y="4811100"/>
            <a:ext cx="3277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64: ANSYS FEA Trailing Arm Stress Allocation </a:t>
            </a:r>
            <a:endParaRPr sz="900">
              <a:latin typeface="Roboto"/>
              <a:ea typeface="Roboto"/>
              <a:cs typeface="Roboto"/>
              <a:sym typeface="Roboto"/>
            </a:endParaRPr>
          </a:p>
        </p:txBody>
      </p:sp>
      <p:sp>
        <p:nvSpPr>
          <p:cNvPr id="733" name="Google Shape;733;p78"/>
          <p:cNvSpPr txBox="1"/>
          <p:nvPr/>
        </p:nvSpPr>
        <p:spPr>
          <a:xfrm>
            <a:off x="5072238" y="3914100"/>
            <a:ext cx="3277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65: Trailing arm convergence </a:t>
            </a:r>
            <a:r>
              <a:rPr lang="en" sz="900">
                <a:latin typeface="Roboto"/>
                <a:ea typeface="Roboto"/>
                <a:cs typeface="Roboto"/>
                <a:sym typeface="Roboto"/>
              </a:rPr>
              <a:t>graph</a:t>
            </a:r>
            <a:r>
              <a:rPr lang="en" sz="900">
                <a:latin typeface="Roboto"/>
                <a:ea typeface="Roboto"/>
                <a:cs typeface="Roboto"/>
                <a:sym typeface="Roboto"/>
              </a:rPr>
              <a:t> </a:t>
            </a:r>
            <a:endParaRPr sz="900">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achieved: </a:t>
            </a:r>
            <a:endParaRPr/>
          </a:p>
        </p:txBody>
      </p:sp>
      <p:sp>
        <p:nvSpPr>
          <p:cNvPr id="739" name="Google Shape;739;p79"/>
          <p:cNvSpPr txBox="1"/>
          <p:nvPr>
            <p:ph idx="2" type="body"/>
          </p:nvPr>
        </p:nvSpPr>
        <p:spPr>
          <a:xfrm>
            <a:off x="4669825" y="1461375"/>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1A1A1A"/>
              </a:buClr>
              <a:buSzPts val="1300"/>
              <a:buChar char="●"/>
            </a:pPr>
            <a:r>
              <a:rPr lang="en">
                <a:solidFill>
                  <a:srgbClr val="1A1A1A"/>
                </a:solidFill>
              </a:rPr>
              <a:t>Designed a BAJA vehicle that is more smaller and agile </a:t>
            </a:r>
            <a:endParaRPr>
              <a:solidFill>
                <a:srgbClr val="1A1A1A"/>
              </a:solidFill>
            </a:endParaRPr>
          </a:p>
          <a:p>
            <a:pPr indent="0" lvl="0" marL="457200" rtl="0" algn="l">
              <a:spcBef>
                <a:spcPts val="1200"/>
              </a:spcBef>
              <a:spcAft>
                <a:spcPts val="0"/>
              </a:spcAft>
              <a:buNone/>
            </a:pPr>
            <a:r>
              <a:t/>
            </a:r>
            <a:endParaRPr>
              <a:solidFill>
                <a:srgbClr val="1A1A1A"/>
              </a:solidFill>
            </a:endParaRPr>
          </a:p>
          <a:p>
            <a:pPr indent="-311150" lvl="0" marL="457200" rtl="0" algn="l">
              <a:spcBef>
                <a:spcPts val="1200"/>
              </a:spcBef>
              <a:spcAft>
                <a:spcPts val="0"/>
              </a:spcAft>
              <a:buClr>
                <a:srgbClr val="1A1A1A"/>
              </a:buClr>
              <a:buSzPts val="1300"/>
              <a:buChar char="●"/>
            </a:pPr>
            <a:r>
              <a:rPr lang="en">
                <a:solidFill>
                  <a:srgbClr val="1A1A1A"/>
                </a:solidFill>
              </a:rPr>
              <a:t>Mitigated negative anti-squat properties to provide greater traction in the rear.</a:t>
            </a:r>
            <a:endParaRPr>
              <a:solidFill>
                <a:srgbClr val="1A1A1A"/>
              </a:solidFill>
            </a:endParaRPr>
          </a:p>
          <a:p>
            <a:pPr indent="0" lvl="0" marL="0" rtl="0" algn="l">
              <a:spcBef>
                <a:spcPts val="1200"/>
              </a:spcBef>
              <a:spcAft>
                <a:spcPts val="0"/>
              </a:spcAft>
              <a:buNone/>
            </a:pPr>
            <a:r>
              <a:t/>
            </a:r>
            <a:endParaRPr>
              <a:solidFill>
                <a:srgbClr val="1A1A1A"/>
              </a:solidFill>
            </a:endParaRPr>
          </a:p>
          <a:p>
            <a:pPr indent="-311150" lvl="0" marL="457200" rtl="0" algn="l">
              <a:spcBef>
                <a:spcPts val="1200"/>
              </a:spcBef>
              <a:spcAft>
                <a:spcPts val="0"/>
              </a:spcAft>
              <a:buClr>
                <a:srgbClr val="1A1A1A"/>
              </a:buClr>
              <a:buSzPts val="1300"/>
              <a:buChar char="●"/>
            </a:pPr>
            <a:r>
              <a:rPr lang="en">
                <a:solidFill>
                  <a:srgbClr val="1A1A1A"/>
                </a:solidFill>
              </a:rPr>
              <a:t>Designed a smaller and lighter trailing arm with a factor of safety of almost 2. </a:t>
            </a:r>
            <a:endParaRPr>
              <a:solidFill>
                <a:srgbClr val="1A1A1A"/>
              </a:solidFill>
            </a:endParaRPr>
          </a:p>
        </p:txBody>
      </p:sp>
      <p:sp>
        <p:nvSpPr>
          <p:cNvPr id="740" name="Google Shape;740;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1" name="Google Shape;741;p79"/>
          <p:cNvPicPr preferRelativeResize="0"/>
          <p:nvPr/>
        </p:nvPicPr>
        <p:blipFill>
          <a:blip r:embed="rId3">
            <a:alphaModFix/>
          </a:blip>
          <a:stretch>
            <a:fillRect/>
          </a:stretch>
        </p:blipFill>
        <p:spPr>
          <a:xfrm>
            <a:off x="549050" y="1320950"/>
            <a:ext cx="3456375" cy="3480850"/>
          </a:xfrm>
          <a:prstGeom prst="rect">
            <a:avLst/>
          </a:prstGeom>
          <a:noFill/>
          <a:ln>
            <a:noFill/>
          </a:ln>
        </p:spPr>
      </p:pic>
      <p:sp>
        <p:nvSpPr>
          <p:cNvPr id="742" name="Google Shape;742;p79"/>
          <p:cNvSpPr txBox="1"/>
          <p:nvPr/>
        </p:nvSpPr>
        <p:spPr>
          <a:xfrm>
            <a:off x="638325" y="4801800"/>
            <a:ext cx="3277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oboto"/>
                <a:ea typeface="Roboto"/>
                <a:cs typeface="Roboto"/>
                <a:sym typeface="Roboto"/>
              </a:rPr>
              <a:t>Figure 66: BAJA 2021 Final Rear Suspension Set-up </a:t>
            </a:r>
            <a:endParaRPr sz="9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0"/>
          <p:cNvSpPr txBox="1"/>
          <p:nvPr>
            <p:ph type="title"/>
          </p:nvPr>
        </p:nvSpPr>
        <p:spPr>
          <a:xfrm>
            <a:off x="393600" y="194250"/>
            <a:ext cx="8356800" cy="297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Brakes </a:t>
            </a:r>
            <a:endParaRPr/>
          </a:p>
        </p:txBody>
      </p:sp>
      <p:sp>
        <p:nvSpPr>
          <p:cNvPr id="748" name="Google Shape;748;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9" name="Google Shape;749;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of Previous Brake Design</a:t>
            </a:r>
            <a:endParaRPr/>
          </a:p>
        </p:txBody>
      </p:sp>
      <p:sp>
        <p:nvSpPr>
          <p:cNvPr id="755" name="Google Shape;755;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6" name="Google Shape;756;p81"/>
          <p:cNvPicPr preferRelativeResize="0"/>
          <p:nvPr/>
        </p:nvPicPr>
        <p:blipFill rotWithShape="1">
          <a:blip r:embed="rId3">
            <a:alphaModFix/>
          </a:blip>
          <a:srcRect b="0" l="0" r="1536" t="0"/>
          <a:stretch/>
        </p:blipFill>
        <p:spPr>
          <a:xfrm>
            <a:off x="0" y="1277025"/>
            <a:ext cx="4395498" cy="3866474"/>
          </a:xfrm>
          <a:prstGeom prst="rect">
            <a:avLst/>
          </a:prstGeom>
          <a:noFill/>
          <a:ln>
            <a:noFill/>
          </a:ln>
        </p:spPr>
      </p:pic>
      <p:sp>
        <p:nvSpPr>
          <p:cNvPr id="757" name="Google Shape;757;p81"/>
          <p:cNvSpPr txBox="1"/>
          <p:nvPr/>
        </p:nvSpPr>
        <p:spPr>
          <a:xfrm>
            <a:off x="5413800" y="2629575"/>
            <a:ext cx="2784900" cy="6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58" name="Google Shape;758;p81"/>
          <p:cNvSpPr txBox="1"/>
          <p:nvPr/>
        </p:nvSpPr>
        <p:spPr>
          <a:xfrm>
            <a:off x="4341158" y="4758225"/>
            <a:ext cx="38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2020 miniBaja (no brakes)</a:t>
            </a:r>
            <a:endParaRPr i="1"/>
          </a:p>
        </p:txBody>
      </p:sp>
      <p:pic>
        <p:nvPicPr>
          <p:cNvPr descr="Brake GIFs | Tenor" id="759" name="Google Shape;759;p81"/>
          <p:cNvPicPr preferRelativeResize="0"/>
          <p:nvPr/>
        </p:nvPicPr>
        <p:blipFill>
          <a:blip r:embed="rId4">
            <a:alphaModFix/>
          </a:blip>
          <a:stretch>
            <a:fillRect/>
          </a:stretch>
        </p:blipFill>
        <p:spPr>
          <a:xfrm>
            <a:off x="6962875" y="1277025"/>
            <a:ext cx="2181125" cy="1665600"/>
          </a:xfrm>
          <a:prstGeom prst="rect">
            <a:avLst/>
          </a:prstGeom>
          <a:noFill/>
          <a:ln>
            <a:noFill/>
          </a:ln>
        </p:spPr>
      </p:pic>
      <p:pic>
        <p:nvPicPr>
          <p:cNvPr descr="GIF 20x15 brake run over - animated GIF on GIFER" id="760" name="Google Shape;760;p81"/>
          <p:cNvPicPr preferRelativeResize="0"/>
          <p:nvPr/>
        </p:nvPicPr>
        <p:blipFill>
          <a:blip r:embed="rId5">
            <a:alphaModFix/>
          </a:blip>
          <a:stretch>
            <a:fillRect/>
          </a:stretch>
        </p:blipFill>
        <p:spPr>
          <a:xfrm>
            <a:off x="6085176" y="2942625"/>
            <a:ext cx="3058824" cy="1720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Philosophy</a:t>
            </a:r>
            <a:endParaRPr/>
          </a:p>
        </p:txBody>
      </p:sp>
      <p:pic>
        <p:nvPicPr>
          <p:cNvPr id="766" name="Google Shape;766;p82"/>
          <p:cNvPicPr preferRelativeResize="0"/>
          <p:nvPr/>
        </p:nvPicPr>
        <p:blipFill rotWithShape="1">
          <a:blip r:embed="rId3">
            <a:alphaModFix/>
          </a:blip>
          <a:srcRect b="17056" l="40329" r="29263" t="28328"/>
          <a:stretch/>
        </p:blipFill>
        <p:spPr>
          <a:xfrm>
            <a:off x="0" y="1262838"/>
            <a:ext cx="3225600" cy="3258875"/>
          </a:xfrm>
          <a:prstGeom prst="rect">
            <a:avLst/>
          </a:prstGeom>
          <a:noFill/>
          <a:ln>
            <a:noFill/>
          </a:ln>
        </p:spPr>
      </p:pic>
      <p:pic>
        <p:nvPicPr>
          <p:cNvPr id="767" name="Google Shape;767;p82"/>
          <p:cNvPicPr preferRelativeResize="0"/>
          <p:nvPr/>
        </p:nvPicPr>
        <p:blipFill rotWithShape="1">
          <a:blip r:embed="rId4">
            <a:alphaModFix/>
          </a:blip>
          <a:srcRect b="17360" l="47617" r="19796" t="22340"/>
          <a:stretch/>
        </p:blipFill>
        <p:spPr>
          <a:xfrm>
            <a:off x="3225600" y="1262850"/>
            <a:ext cx="3492083" cy="3258850"/>
          </a:xfrm>
          <a:prstGeom prst="rect">
            <a:avLst/>
          </a:prstGeom>
          <a:noFill/>
          <a:ln>
            <a:noFill/>
          </a:ln>
        </p:spPr>
      </p:pic>
      <p:sp>
        <p:nvSpPr>
          <p:cNvPr id="768" name="Google Shape;768;p82"/>
          <p:cNvSpPr txBox="1"/>
          <p:nvPr/>
        </p:nvSpPr>
        <p:spPr>
          <a:xfrm>
            <a:off x="-265250" y="1193050"/>
            <a:ext cx="151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Front View</a:t>
            </a:r>
            <a:endParaRPr b="1">
              <a:latin typeface="Roboto"/>
              <a:ea typeface="Roboto"/>
              <a:cs typeface="Roboto"/>
              <a:sym typeface="Roboto"/>
            </a:endParaRPr>
          </a:p>
        </p:txBody>
      </p:sp>
      <p:sp>
        <p:nvSpPr>
          <p:cNvPr id="769" name="Google Shape;769;p82"/>
          <p:cNvSpPr txBox="1"/>
          <p:nvPr/>
        </p:nvSpPr>
        <p:spPr>
          <a:xfrm>
            <a:off x="2073125" y="11930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Top View</a:t>
            </a:r>
            <a:endParaRPr b="1">
              <a:latin typeface="Roboto"/>
              <a:ea typeface="Roboto"/>
              <a:cs typeface="Roboto"/>
              <a:sym typeface="Roboto"/>
            </a:endParaRPr>
          </a:p>
        </p:txBody>
      </p:sp>
      <p:sp>
        <p:nvSpPr>
          <p:cNvPr id="770" name="Google Shape;770;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1" name="Google Shape;771;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2" name="Google Shape;772;p82"/>
          <p:cNvPicPr preferRelativeResize="0"/>
          <p:nvPr/>
        </p:nvPicPr>
        <p:blipFill>
          <a:blip r:embed="rId5">
            <a:alphaModFix/>
          </a:blip>
          <a:stretch>
            <a:fillRect/>
          </a:stretch>
        </p:blipFill>
        <p:spPr>
          <a:xfrm>
            <a:off x="6717675" y="1262850"/>
            <a:ext cx="2391825" cy="3258849"/>
          </a:xfrm>
          <a:prstGeom prst="rect">
            <a:avLst/>
          </a:prstGeom>
          <a:noFill/>
          <a:ln>
            <a:noFill/>
          </a:ln>
        </p:spPr>
      </p:pic>
      <p:sp>
        <p:nvSpPr>
          <p:cNvPr id="773" name="Google Shape;773;p82"/>
          <p:cNvSpPr txBox="1"/>
          <p:nvPr/>
        </p:nvSpPr>
        <p:spPr>
          <a:xfrm>
            <a:off x="126750" y="4629400"/>
            <a:ext cx="569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 </a:t>
            </a:r>
            <a:r>
              <a:rPr i="1" lang="en">
                <a:latin typeface="Roboto"/>
                <a:ea typeface="Roboto"/>
                <a:cs typeface="Roboto"/>
                <a:sym typeface="Roboto"/>
              </a:rPr>
              <a:t>Front and top view of updated chassis design</a:t>
            </a:r>
            <a:endParaRPr i="1"/>
          </a:p>
        </p:txBody>
      </p:sp>
      <p:sp>
        <p:nvSpPr>
          <p:cNvPr id="774" name="Google Shape;774;p82"/>
          <p:cNvSpPr txBox="1"/>
          <p:nvPr/>
        </p:nvSpPr>
        <p:spPr>
          <a:xfrm>
            <a:off x="6717663" y="4521700"/>
            <a:ext cx="2302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Roboto"/>
                <a:ea typeface="Roboto"/>
                <a:cs typeface="Roboto"/>
                <a:sym typeface="Roboto"/>
              </a:rPr>
              <a:t>Upside Down Brake Assembly</a:t>
            </a:r>
            <a:endParaRPr i="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Mounting Constraints</a:t>
            </a:r>
            <a:endParaRPr/>
          </a:p>
        </p:txBody>
      </p:sp>
      <p:sp>
        <p:nvSpPr>
          <p:cNvPr id="780" name="Google Shape;780;p83"/>
          <p:cNvSpPr txBox="1"/>
          <p:nvPr/>
        </p:nvSpPr>
        <p:spPr>
          <a:xfrm>
            <a:off x="-99525" y="1426425"/>
            <a:ext cx="4413600" cy="758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oboto"/>
              <a:buChar char="●"/>
            </a:pPr>
            <a:r>
              <a:rPr lang="en" sz="1700">
                <a:latin typeface="Roboto"/>
                <a:ea typeface="Roboto"/>
                <a:cs typeface="Roboto"/>
                <a:sym typeface="Roboto"/>
              </a:rPr>
              <a:t>Master Cylinders with seperate mounted reservoirs</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Requires external part to convert horizontal movement to vertical movement</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Parts can lead to a cluster jam</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Vertical is more valuable than horizontal space</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13.5” clearance from lower to upper front side of chassis member</a:t>
            </a:r>
            <a:endParaRPr sz="1700">
              <a:latin typeface="Roboto"/>
              <a:ea typeface="Roboto"/>
              <a:cs typeface="Roboto"/>
              <a:sym typeface="Roboto"/>
            </a:endParaRPr>
          </a:p>
        </p:txBody>
      </p:sp>
      <p:pic>
        <p:nvPicPr>
          <p:cNvPr id="781" name="Google Shape;781;p83"/>
          <p:cNvPicPr preferRelativeResize="0"/>
          <p:nvPr/>
        </p:nvPicPr>
        <p:blipFill rotWithShape="1">
          <a:blip r:embed="rId3">
            <a:alphaModFix/>
          </a:blip>
          <a:srcRect b="0" l="10541" r="4381" t="0"/>
          <a:stretch/>
        </p:blipFill>
        <p:spPr>
          <a:xfrm>
            <a:off x="4076938" y="1276900"/>
            <a:ext cx="5067061" cy="3275525"/>
          </a:xfrm>
          <a:prstGeom prst="rect">
            <a:avLst/>
          </a:prstGeom>
          <a:noFill/>
          <a:ln>
            <a:noFill/>
          </a:ln>
        </p:spPr>
      </p:pic>
      <p:sp>
        <p:nvSpPr>
          <p:cNvPr id="782" name="Google Shape;782;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3" name="Google Shape;783;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Gantt Chart</a:t>
            </a:r>
            <a:endParaRPr/>
          </a:p>
        </p:txBody>
      </p:sp>
      <p:sp>
        <p:nvSpPr>
          <p:cNvPr id="240" name="Google Shape;24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30"/>
          <p:cNvPicPr preferRelativeResize="0"/>
          <p:nvPr/>
        </p:nvPicPr>
        <p:blipFill>
          <a:blip r:embed="rId3">
            <a:alphaModFix/>
          </a:blip>
          <a:stretch>
            <a:fillRect/>
          </a:stretch>
        </p:blipFill>
        <p:spPr>
          <a:xfrm>
            <a:off x="1388525" y="1342750"/>
            <a:ext cx="6366984" cy="37140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Brake Parts</a:t>
            </a:r>
            <a:endParaRPr/>
          </a:p>
        </p:txBody>
      </p:sp>
      <p:sp>
        <p:nvSpPr>
          <p:cNvPr id="789" name="Google Shape;789;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0" name="Google Shape;790;p84"/>
          <p:cNvPicPr preferRelativeResize="0"/>
          <p:nvPr/>
        </p:nvPicPr>
        <p:blipFill>
          <a:blip r:embed="rId3">
            <a:alphaModFix/>
          </a:blip>
          <a:stretch>
            <a:fillRect/>
          </a:stretch>
        </p:blipFill>
        <p:spPr>
          <a:xfrm>
            <a:off x="529375" y="1337250"/>
            <a:ext cx="2182950" cy="2901625"/>
          </a:xfrm>
          <a:prstGeom prst="rect">
            <a:avLst/>
          </a:prstGeom>
          <a:noFill/>
          <a:ln>
            <a:noFill/>
          </a:ln>
        </p:spPr>
      </p:pic>
      <p:pic>
        <p:nvPicPr>
          <p:cNvPr id="791" name="Google Shape;791;p84"/>
          <p:cNvPicPr preferRelativeResize="0"/>
          <p:nvPr/>
        </p:nvPicPr>
        <p:blipFill>
          <a:blip r:embed="rId4">
            <a:alphaModFix/>
          </a:blip>
          <a:stretch>
            <a:fillRect/>
          </a:stretch>
        </p:blipFill>
        <p:spPr>
          <a:xfrm>
            <a:off x="2712324" y="1337258"/>
            <a:ext cx="2182950" cy="2901616"/>
          </a:xfrm>
          <a:prstGeom prst="rect">
            <a:avLst/>
          </a:prstGeom>
          <a:noFill/>
          <a:ln>
            <a:noFill/>
          </a:ln>
        </p:spPr>
      </p:pic>
      <p:pic>
        <p:nvPicPr>
          <p:cNvPr id="792" name="Google Shape;792;p84"/>
          <p:cNvPicPr preferRelativeResize="0"/>
          <p:nvPr/>
        </p:nvPicPr>
        <p:blipFill>
          <a:blip r:embed="rId5">
            <a:alphaModFix/>
          </a:blip>
          <a:stretch>
            <a:fillRect/>
          </a:stretch>
        </p:blipFill>
        <p:spPr>
          <a:xfrm>
            <a:off x="4895275" y="1337251"/>
            <a:ext cx="3866402" cy="2901624"/>
          </a:xfrm>
          <a:prstGeom prst="rect">
            <a:avLst/>
          </a:prstGeom>
          <a:noFill/>
          <a:ln>
            <a:noFill/>
          </a:ln>
        </p:spPr>
      </p:pic>
      <p:sp>
        <p:nvSpPr>
          <p:cNvPr id="793" name="Google Shape;793;p84"/>
          <p:cNvSpPr txBox="1"/>
          <p:nvPr/>
        </p:nvSpPr>
        <p:spPr>
          <a:xfrm>
            <a:off x="403825" y="4322475"/>
            <a:ext cx="2182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oboto"/>
                <a:ea typeface="Roboto"/>
                <a:cs typeface="Roboto"/>
                <a:sym typeface="Roboto"/>
              </a:rPr>
              <a:t>Arctic Cat 500 Rear Brake Caliper (x2)</a:t>
            </a:r>
            <a:endParaRPr i="1">
              <a:latin typeface="Roboto"/>
              <a:ea typeface="Roboto"/>
              <a:cs typeface="Roboto"/>
              <a:sym typeface="Roboto"/>
            </a:endParaRPr>
          </a:p>
        </p:txBody>
      </p:sp>
      <p:sp>
        <p:nvSpPr>
          <p:cNvPr id="794" name="Google Shape;794;p84"/>
          <p:cNvSpPr txBox="1"/>
          <p:nvPr/>
        </p:nvSpPr>
        <p:spPr>
          <a:xfrm>
            <a:off x="2712325" y="4322475"/>
            <a:ext cx="2182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oboto"/>
                <a:ea typeface="Roboto"/>
                <a:cs typeface="Roboto"/>
                <a:sym typeface="Roboto"/>
              </a:rPr>
              <a:t>Polaris Hawkeye 300 Brake Pads</a:t>
            </a:r>
            <a:endParaRPr i="1">
              <a:latin typeface="Roboto"/>
              <a:ea typeface="Roboto"/>
              <a:cs typeface="Roboto"/>
              <a:sym typeface="Roboto"/>
            </a:endParaRPr>
          </a:p>
        </p:txBody>
      </p:sp>
      <p:sp>
        <p:nvSpPr>
          <p:cNvPr id="795" name="Google Shape;795;p84"/>
          <p:cNvSpPr txBox="1"/>
          <p:nvPr/>
        </p:nvSpPr>
        <p:spPr>
          <a:xfrm>
            <a:off x="5473525" y="4322475"/>
            <a:ext cx="270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oboto"/>
                <a:ea typeface="Roboto"/>
                <a:cs typeface="Roboto"/>
                <a:sym typeface="Roboto"/>
              </a:rPr>
              <a:t>2003 Arctic Cat 500 Hub Assembly</a:t>
            </a:r>
            <a:endParaRPr i="1">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 </a:t>
            </a:r>
            <a:endParaRPr/>
          </a:p>
        </p:txBody>
      </p:sp>
      <p:sp>
        <p:nvSpPr>
          <p:cNvPr id="801" name="Google Shape;801;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2" name="Google Shape;802;p85"/>
          <p:cNvPicPr preferRelativeResize="0"/>
          <p:nvPr/>
        </p:nvPicPr>
        <p:blipFill rotWithShape="1">
          <a:blip r:embed="rId3">
            <a:alphaModFix/>
          </a:blip>
          <a:srcRect b="0" l="13345" r="15404" t="7415"/>
          <a:stretch/>
        </p:blipFill>
        <p:spPr>
          <a:xfrm>
            <a:off x="0" y="1278750"/>
            <a:ext cx="2109501" cy="2056024"/>
          </a:xfrm>
          <a:prstGeom prst="rect">
            <a:avLst/>
          </a:prstGeom>
          <a:noFill/>
          <a:ln>
            <a:noFill/>
          </a:ln>
        </p:spPr>
      </p:pic>
      <p:pic>
        <p:nvPicPr>
          <p:cNvPr id="803" name="Google Shape;803;p85"/>
          <p:cNvPicPr preferRelativeResize="0"/>
          <p:nvPr/>
        </p:nvPicPr>
        <p:blipFill rotWithShape="1">
          <a:blip r:embed="rId4">
            <a:alphaModFix/>
          </a:blip>
          <a:srcRect b="0" l="0" r="4770" t="0"/>
          <a:stretch/>
        </p:blipFill>
        <p:spPr>
          <a:xfrm>
            <a:off x="1922450" y="3340450"/>
            <a:ext cx="2296550" cy="1808724"/>
          </a:xfrm>
          <a:prstGeom prst="rect">
            <a:avLst/>
          </a:prstGeom>
          <a:noFill/>
          <a:ln>
            <a:noFill/>
          </a:ln>
        </p:spPr>
      </p:pic>
      <p:pic>
        <p:nvPicPr>
          <p:cNvPr id="804" name="Google Shape;804;p85"/>
          <p:cNvPicPr preferRelativeResize="0"/>
          <p:nvPr/>
        </p:nvPicPr>
        <p:blipFill rotWithShape="1">
          <a:blip r:embed="rId5">
            <a:alphaModFix/>
          </a:blip>
          <a:srcRect b="12710" l="0" r="0" t="13986"/>
          <a:stretch/>
        </p:blipFill>
        <p:spPr>
          <a:xfrm>
            <a:off x="2109500" y="1278750"/>
            <a:ext cx="2109500" cy="2061696"/>
          </a:xfrm>
          <a:prstGeom prst="rect">
            <a:avLst/>
          </a:prstGeom>
          <a:noFill/>
          <a:ln>
            <a:noFill/>
          </a:ln>
        </p:spPr>
      </p:pic>
      <p:pic>
        <p:nvPicPr>
          <p:cNvPr id="805" name="Google Shape;805;p85"/>
          <p:cNvPicPr preferRelativeResize="0"/>
          <p:nvPr/>
        </p:nvPicPr>
        <p:blipFill rotWithShape="1">
          <a:blip r:embed="rId6">
            <a:alphaModFix/>
          </a:blip>
          <a:srcRect b="0" l="12734" r="9709" t="0"/>
          <a:stretch/>
        </p:blipFill>
        <p:spPr>
          <a:xfrm>
            <a:off x="5102075" y="3334775"/>
            <a:ext cx="2454201" cy="1808725"/>
          </a:xfrm>
          <a:prstGeom prst="rect">
            <a:avLst/>
          </a:prstGeom>
          <a:noFill/>
          <a:ln>
            <a:noFill/>
          </a:ln>
        </p:spPr>
      </p:pic>
      <p:pic>
        <p:nvPicPr>
          <p:cNvPr id="806" name="Google Shape;806;p85"/>
          <p:cNvPicPr preferRelativeResize="0"/>
          <p:nvPr/>
        </p:nvPicPr>
        <p:blipFill rotWithShape="1">
          <a:blip r:embed="rId7">
            <a:alphaModFix/>
          </a:blip>
          <a:srcRect b="0" l="21465" r="19839" t="3493"/>
          <a:stretch/>
        </p:blipFill>
        <p:spPr>
          <a:xfrm>
            <a:off x="6910114" y="1281588"/>
            <a:ext cx="2233888" cy="2056025"/>
          </a:xfrm>
          <a:prstGeom prst="rect">
            <a:avLst/>
          </a:prstGeom>
          <a:noFill/>
          <a:ln>
            <a:noFill/>
          </a:ln>
        </p:spPr>
      </p:pic>
      <p:pic>
        <p:nvPicPr>
          <p:cNvPr id="807" name="Google Shape;807;p85"/>
          <p:cNvPicPr preferRelativeResize="0"/>
          <p:nvPr/>
        </p:nvPicPr>
        <p:blipFill rotWithShape="1">
          <a:blip r:embed="rId8">
            <a:alphaModFix/>
          </a:blip>
          <a:srcRect b="16567" l="32609" r="31035" t="14944"/>
          <a:stretch/>
        </p:blipFill>
        <p:spPr>
          <a:xfrm>
            <a:off x="5102075" y="1275913"/>
            <a:ext cx="1927909" cy="2061701"/>
          </a:xfrm>
          <a:prstGeom prst="rect">
            <a:avLst/>
          </a:prstGeom>
          <a:noFill/>
          <a:ln>
            <a:noFill/>
          </a:ln>
        </p:spPr>
      </p:pic>
      <p:sp>
        <p:nvSpPr>
          <p:cNvPr id="808" name="Google Shape;808;p85"/>
          <p:cNvSpPr txBox="1"/>
          <p:nvPr/>
        </p:nvSpPr>
        <p:spPr>
          <a:xfrm>
            <a:off x="0" y="3813450"/>
            <a:ext cx="19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In</a:t>
            </a:r>
            <a:r>
              <a:rPr i="1" lang="en">
                <a:latin typeface="Roboto"/>
                <a:ea typeface="Roboto"/>
                <a:cs typeface="Roboto"/>
                <a:sym typeface="Roboto"/>
              </a:rPr>
              <a:t>dividual brake parts</a:t>
            </a:r>
            <a:endParaRPr i="1"/>
          </a:p>
        </p:txBody>
      </p:sp>
      <p:sp>
        <p:nvSpPr>
          <p:cNvPr id="809" name="Google Shape;809;p85"/>
          <p:cNvSpPr txBox="1"/>
          <p:nvPr/>
        </p:nvSpPr>
        <p:spPr>
          <a:xfrm>
            <a:off x="7639400" y="3813450"/>
            <a:ext cx="156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Roboto"/>
                <a:ea typeface="Roboto"/>
                <a:cs typeface="Roboto"/>
                <a:sym typeface="Roboto"/>
              </a:rPr>
              <a:t>CAD modes of parts</a:t>
            </a:r>
            <a:endParaRPr i="1"/>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 </a:t>
            </a:r>
            <a:endParaRPr/>
          </a:p>
        </p:txBody>
      </p:sp>
      <p:sp>
        <p:nvSpPr>
          <p:cNvPr id="815" name="Google Shape;815;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6" name="Google Shape;816;p86"/>
          <p:cNvPicPr preferRelativeResize="0"/>
          <p:nvPr/>
        </p:nvPicPr>
        <p:blipFill>
          <a:blip r:embed="rId3">
            <a:alphaModFix/>
          </a:blip>
          <a:stretch>
            <a:fillRect/>
          </a:stretch>
        </p:blipFill>
        <p:spPr>
          <a:xfrm>
            <a:off x="540325" y="1505700"/>
            <a:ext cx="3137454" cy="3076201"/>
          </a:xfrm>
          <a:prstGeom prst="rect">
            <a:avLst/>
          </a:prstGeom>
          <a:noFill/>
          <a:ln>
            <a:noFill/>
          </a:ln>
        </p:spPr>
      </p:pic>
      <p:pic>
        <p:nvPicPr>
          <p:cNvPr id="817" name="Google Shape;817;p86"/>
          <p:cNvPicPr preferRelativeResize="0"/>
          <p:nvPr/>
        </p:nvPicPr>
        <p:blipFill>
          <a:blip r:embed="rId4">
            <a:alphaModFix/>
          </a:blip>
          <a:stretch>
            <a:fillRect/>
          </a:stretch>
        </p:blipFill>
        <p:spPr>
          <a:xfrm>
            <a:off x="5373825" y="1505700"/>
            <a:ext cx="3190524" cy="3076199"/>
          </a:xfrm>
          <a:prstGeom prst="rect">
            <a:avLst/>
          </a:prstGeom>
          <a:noFill/>
          <a:ln>
            <a:noFill/>
          </a:ln>
        </p:spPr>
      </p:pic>
      <p:sp>
        <p:nvSpPr>
          <p:cNvPr id="818" name="Google Shape;818;p86"/>
          <p:cNvSpPr txBox="1"/>
          <p:nvPr/>
        </p:nvSpPr>
        <p:spPr>
          <a:xfrm>
            <a:off x="317000" y="4659925"/>
            <a:ext cx="358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Roboto"/>
                <a:ea typeface="Roboto"/>
                <a:cs typeface="Roboto"/>
                <a:sym typeface="Roboto"/>
              </a:rPr>
              <a:t>B</a:t>
            </a:r>
            <a:r>
              <a:rPr i="1" lang="en">
                <a:latin typeface="Roboto"/>
                <a:ea typeface="Roboto"/>
                <a:cs typeface="Roboto"/>
                <a:sym typeface="Roboto"/>
              </a:rPr>
              <a:t>rake Assembly</a:t>
            </a:r>
            <a:endParaRPr i="1"/>
          </a:p>
        </p:txBody>
      </p:sp>
      <p:sp>
        <p:nvSpPr>
          <p:cNvPr id="819" name="Google Shape;819;p86"/>
          <p:cNvSpPr txBox="1"/>
          <p:nvPr/>
        </p:nvSpPr>
        <p:spPr>
          <a:xfrm>
            <a:off x="5177025" y="4659925"/>
            <a:ext cx="358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Roboto"/>
                <a:ea typeface="Roboto"/>
                <a:cs typeface="Roboto"/>
                <a:sym typeface="Roboto"/>
              </a:rPr>
              <a:t>CAD of Brake Assembly</a:t>
            </a:r>
            <a:endParaRPr i="1"/>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Brake Pedal Assembly</a:t>
            </a:r>
            <a:endParaRPr/>
          </a:p>
        </p:txBody>
      </p:sp>
      <p:sp>
        <p:nvSpPr>
          <p:cNvPr id="825" name="Google Shape;825;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6" name="Google Shape;826;p87"/>
          <p:cNvPicPr preferRelativeResize="0"/>
          <p:nvPr/>
        </p:nvPicPr>
        <p:blipFill>
          <a:blip r:embed="rId3">
            <a:alphaModFix/>
          </a:blip>
          <a:stretch>
            <a:fillRect/>
          </a:stretch>
        </p:blipFill>
        <p:spPr>
          <a:xfrm>
            <a:off x="99200" y="1354899"/>
            <a:ext cx="3052778" cy="3131199"/>
          </a:xfrm>
          <a:prstGeom prst="rect">
            <a:avLst/>
          </a:prstGeom>
          <a:noFill/>
          <a:ln>
            <a:noFill/>
          </a:ln>
        </p:spPr>
      </p:pic>
      <p:pic>
        <p:nvPicPr>
          <p:cNvPr id="827" name="Google Shape;827;p87"/>
          <p:cNvPicPr preferRelativeResize="0"/>
          <p:nvPr/>
        </p:nvPicPr>
        <p:blipFill>
          <a:blip r:embed="rId4">
            <a:alphaModFix/>
          </a:blip>
          <a:stretch>
            <a:fillRect/>
          </a:stretch>
        </p:blipFill>
        <p:spPr>
          <a:xfrm>
            <a:off x="7329749" y="1277025"/>
            <a:ext cx="1661850" cy="1943426"/>
          </a:xfrm>
          <a:prstGeom prst="rect">
            <a:avLst/>
          </a:prstGeom>
          <a:noFill/>
          <a:ln>
            <a:noFill/>
          </a:ln>
        </p:spPr>
      </p:pic>
      <p:pic>
        <p:nvPicPr>
          <p:cNvPr id="828" name="Google Shape;828;p87"/>
          <p:cNvPicPr preferRelativeResize="0"/>
          <p:nvPr/>
        </p:nvPicPr>
        <p:blipFill>
          <a:blip r:embed="rId5">
            <a:alphaModFix/>
          </a:blip>
          <a:stretch>
            <a:fillRect/>
          </a:stretch>
        </p:blipFill>
        <p:spPr>
          <a:xfrm>
            <a:off x="5257003" y="1277025"/>
            <a:ext cx="1920347" cy="3233792"/>
          </a:xfrm>
          <a:prstGeom prst="rect">
            <a:avLst/>
          </a:prstGeom>
          <a:noFill/>
          <a:ln>
            <a:noFill/>
          </a:ln>
        </p:spPr>
      </p:pic>
      <p:pic>
        <p:nvPicPr>
          <p:cNvPr id="829" name="Google Shape;829;p87"/>
          <p:cNvPicPr preferRelativeResize="0"/>
          <p:nvPr/>
        </p:nvPicPr>
        <p:blipFill>
          <a:blip r:embed="rId6">
            <a:alphaModFix/>
          </a:blip>
          <a:stretch>
            <a:fillRect/>
          </a:stretch>
        </p:blipFill>
        <p:spPr>
          <a:xfrm>
            <a:off x="3304378" y="1277025"/>
            <a:ext cx="1800225" cy="3390900"/>
          </a:xfrm>
          <a:prstGeom prst="rect">
            <a:avLst/>
          </a:prstGeom>
          <a:noFill/>
          <a:ln>
            <a:noFill/>
          </a:ln>
        </p:spPr>
      </p:pic>
      <p:sp>
        <p:nvSpPr>
          <p:cNvPr id="830" name="Google Shape;830;p87"/>
          <p:cNvSpPr txBox="1"/>
          <p:nvPr/>
        </p:nvSpPr>
        <p:spPr>
          <a:xfrm>
            <a:off x="1453938" y="4716375"/>
            <a:ext cx="55011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oboto"/>
                <a:ea typeface="Roboto"/>
                <a:cs typeface="Roboto"/>
                <a:sym typeface="Roboto"/>
              </a:rPr>
              <a:t>Final brake assembly CAD format</a:t>
            </a:r>
            <a:endParaRPr i="1">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Design with Brake Assembly</a:t>
            </a:r>
            <a:endParaRPr/>
          </a:p>
        </p:txBody>
      </p:sp>
      <p:sp>
        <p:nvSpPr>
          <p:cNvPr id="836" name="Google Shape;836;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7" name="Google Shape;837;p88"/>
          <p:cNvPicPr preferRelativeResize="0"/>
          <p:nvPr/>
        </p:nvPicPr>
        <p:blipFill>
          <a:blip r:embed="rId3">
            <a:alphaModFix/>
          </a:blip>
          <a:stretch>
            <a:fillRect/>
          </a:stretch>
        </p:blipFill>
        <p:spPr>
          <a:xfrm>
            <a:off x="0" y="1259425"/>
            <a:ext cx="3972199" cy="3884075"/>
          </a:xfrm>
          <a:prstGeom prst="rect">
            <a:avLst/>
          </a:prstGeom>
          <a:noFill/>
          <a:ln>
            <a:noFill/>
          </a:ln>
        </p:spPr>
      </p:pic>
      <p:sp>
        <p:nvSpPr>
          <p:cNvPr id="838" name="Google Shape;838;p88"/>
          <p:cNvSpPr txBox="1"/>
          <p:nvPr/>
        </p:nvSpPr>
        <p:spPr>
          <a:xfrm>
            <a:off x="3972200" y="4774200"/>
            <a:ext cx="464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latin typeface="Roboto"/>
                <a:ea typeface="Roboto"/>
                <a:cs typeface="Roboto"/>
                <a:sym typeface="Roboto"/>
              </a:rPr>
              <a:t>2021 miniBaja (with brakes) FINAL assembly</a:t>
            </a:r>
            <a:endParaRPr i="1" sz="1500"/>
          </a:p>
        </p:txBody>
      </p:sp>
      <p:pic>
        <p:nvPicPr>
          <p:cNvPr descr="16x06 brake GIF - Find on GIFER" id="839" name="Google Shape;839;p88"/>
          <p:cNvPicPr preferRelativeResize="0"/>
          <p:nvPr/>
        </p:nvPicPr>
        <p:blipFill>
          <a:blip r:embed="rId4">
            <a:alphaModFix/>
          </a:blip>
          <a:stretch>
            <a:fillRect/>
          </a:stretch>
        </p:blipFill>
        <p:spPr>
          <a:xfrm>
            <a:off x="6328675" y="1912901"/>
            <a:ext cx="2815325" cy="2123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45" name="Google Shape;845;p89"/>
          <p:cNvGraphicFramePr/>
          <p:nvPr/>
        </p:nvGraphicFramePr>
        <p:xfrm>
          <a:off x="4984350" y="2230150"/>
          <a:ext cx="3000000" cy="3000000"/>
        </p:xfrm>
        <a:graphic>
          <a:graphicData uri="http://schemas.openxmlformats.org/drawingml/2006/table">
            <a:tbl>
              <a:tblPr>
                <a:noFill/>
                <a:tableStyleId>{0368ED8D-511D-4E32-9B09-FD020FBC666D}</a:tableStyleId>
              </a:tblPr>
              <a:tblGrid>
                <a:gridCol w="1633850"/>
                <a:gridCol w="1262900"/>
                <a:gridCol w="1262900"/>
              </a:tblGrid>
              <a:tr h="312975">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NEW                              </a:t>
                      </a:r>
                      <a:endParaRPr b="1" sz="1200">
                        <a:latin typeface="Calibri"/>
                        <a:ea typeface="Calibri"/>
                        <a:cs typeface="Calibri"/>
                        <a:sym typeface="Calibri"/>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D0CECE"/>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Front</a:t>
                      </a:r>
                      <a:endParaRPr b="1" sz="1200">
                        <a:latin typeface="Calibri"/>
                        <a:ea typeface="Calibri"/>
                        <a:cs typeface="Calibri"/>
                        <a:sym typeface="Calibri"/>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D0CECE"/>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Rear</a:t>
                      </a:r>
                      <a:endParaRPr b="1" sz="1200">
                        <a:latin typeface="Calibri"/>
                        <a:ea typeface="Calibri"/>
                        <a:cs typeface="Calibri"/>
                        <a:sym typeface="Calibri"/>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D0CECE"/>
                    </a:solidFill>
                  </a:tcPr>
                </a:tc>
              </a:tr>
              <a:tr h="312975">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Torque Needed (Nm)</a:t>
                      </a:r>
                      <a:endParaRPr b="1" sz="1200">
                        <a:latin typeface="Calibri"/>
                        <a:ea typeface="Calibri"/>
                        <a:cs typeface="Calibri"/>
                        <a:sym typeface="Calibri"/>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464.48</a:t>
                      </a:r>
                      <a:endParaRPr sz="1200">
                        <a:latin typeface="Calibri"/>
                        <a:ea typeface="Calibri"/>
                        <a:cs typeface="Calibri"/>
                        <a:sym typeface="Calibri"/>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184.85</a:t>
                      </a:r>
                      <a:endParaRPr sz="1200">
                        <a:latin typeface="Calibri"/>
                        <a:ea typeface="Calibri"/>
                        <a:cs typeface="Calibri"/>
                        <a:sym typeface="Calibri"/>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312975">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Safety Factor</a:t>
                      </a:r>
                      <a:endParaRPr b="1" sz="1200">
                        <a:latin typeface="Calibri"/>
                        <a:ea typeface="Calibri"/>
                        <a:cs typeface="Calibri"/>
                        <a:sym typeface="Calibri"/>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2.97</a:t>
                      </a:r>
                      <a:endParaRPr sz="1200">
                        <a:latin typeface="Calibri"/>
                        <a:ea typeface="Calibri"/>
                        <a:cs typeface="Calibri"/>
                        <a:sym typeface="Calibri"/>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12.15</a:t>
                      </a:r>
                      <a:endParaRPr sz="1200">
                        <a:latin typeface="Calibri"/>
                        <a:ea typeface="Calibri"/>
                        <a:cs typeface="Calibri"/>
                        <a:sym typeface="Calibri"/>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bl>
          </a:graphicData>
        </a:graphic>
      </p:graphicFrame>
      <p:graphicFrame>
        <p:nvGraphicFramePr>
          <p:cNvPr id="846" name="Google Shape;846;p89"/>
          <p:cNvGraphicFramePr/>
          <p:nvPr/>
        </p:nvGraphicFramePr>
        <p:xfrm>
          <a:off x="0" y="2230138"/>
          <a:ext cx="3000000" cy="3000000"/>
        </p:xfrm>
        <a:graphic>
          <a:graphicData uri="http://schemas.openxmlformats.org/drawingml/2006/table">
            <a:tbl>
              <a:tblPr>
                <a:noFill/>
                <a:tableStyleId>{97091C78-FB7C-4047-80EA-C01AC6CAB03E}</a:tableStyleId>
              </a:tblPr>
              <a:tblGrid>
                <a:gridCol w="1523900"/>
                <a:gridCol w="1523900"/>
                <a:gridCol w="1523900"/>
              </a:tblGrid>
              <a:tr h="109675">
                <a:tc>
                  <a:txBody>
                    <a:bodyPr/>
                    <a:lstStyle/>
                    <a:p>
                      <a:pPr indent="0" lvl="0" marL="0" rtl="0" algn="l">
                        <a:lnSpc>
                          <a:spcPct val="115000"/>
                        </a:lnSpc>
                        <a:spcBef>
                          <a:spcPts val="0"/>
                        </a:spcBef>
                        <a:spcAft>
                          <a:spcPts val="0"/>
                        </a:spcAft>
                        <a:buNone/>
                      </a:pPr>
                      <a:r>
                        <a:rPr b="1" lang="en" sz="1000"/>
                        <a:t>NEW (REVISED)</a:t>
                      </a:r>
                      <a:endParaRPr b="1"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 sz="1000"/>
                        <a:t>Front</a:t>
                      </a:r>
                      <a:endParaRPr b="1"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 sz="1000"/>
                        <a:t>Rear</a:t>
                      </a:r>
                      <a:endParaRPr b="1"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solidFill>
                      <a:srgbClr val="B7B7B7"/>
                    </a:solidFill>
                  </a:tcPr>
                </a:tc>
              </a:tr>
              <a:tr h="109675">
                <a:tc>
                  <a:txBody>
                    <a:bodyPr/>
                    <a:lstStyle/>
                    <a:p>
                      <a:pPr indent="0" lvl="0" marL="0" rtl="0" algn="l">
                        <a:lnSpc>
                          <a:spcPct val="115000"/>
                        </a:lnSpc>
                        <a:spcBef>
                          <a:spcPts val="0"/>
                        </a:spcBef>
                        <a:spcAft>
                          <a:spcPts val="0"/>
                        </a:spcAft>
                        <a:buNone/>
                      </a:pPr>
                      <a:r>
                        <a:rPr b="1" lang="en" sz="1000"/>
                        <a:t>Torque Needed (N.m)</a:t>
                      </a:r>
                      <a:endParaRPr b="1"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472.033</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176.85</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162775">
                <a:tc>
                  <a:txBody>
                    <a:bodyPr/>
                    <a:lstStyle/>
                    <a:p>
                      <a:pPr indent="0" lvl="0" marL="0" rtl="0" algn="l">
                        <a:lnSpc>
                          <a:spcPct val="115000"/>
                        </a:lnSpc>
                        <a:spcBef>
                          <a:spcPts val="0"/>
                        </a:spcBef>
                        <a:spcAft>
                          <a:spcPts val="0"/>
                        </a:spcAft>
                        <a:buNone/>
                      </a:pPr>
                      <a:r>
                        <a:rPr b="1" lang="en" sz="1000"/>
                        <a:t>New Torque Generated (N.m)</a:t>
                      </a:r>
                      <a:endParaRPr b="1"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1400.1</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2149.3</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109675">
                <a:tc>
                  <a:txBody>
                    <a:bodyPr/>
                    <a:lstStyle/>
                    <a:p>
                      <a:pPr indent="0" lvl="0" marL="0" rtl="0" algn="l">
                        <a:lnSpc>
                          <a:spcPct val="115000"/>
                        </a:lnSpc>
                        <a:spcBef>
                          <a:spcPts val="0"/>
                        </a:spcBef>
                        <a:spcAft>
                          <a:spcPts val="0"/>
                        </a:spcAft>
                        <a:buNone/>
                      </a:pPr>
                      <a:r>
                        <a:rPr b="1" lang="en" sz="1000"/>
                        <a:t>New Safety Factor</a:t>
                      </a:r>
                      <a:endParaRPr b="1"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2.97</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12.15</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bl>
          </a:graphicData>
        </a:graphic>
      </p:graphicFrame>
      <p:sp>
        <p:nvSpPr>
          <p:cNvPr id="847" name="Google Shape;847;p89"/>
          <p:cNvSpPr txBox="1"/>
          <p:nvPr/>
        </p:nvSpPr>
        <p:spPr>
          <a:xfrm>
            <a:off x="785850" y="3953113"/>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Table 1: </a:t>
            </a:r>
            <a:r>
              <a:rPr i="1" lang="en" sz="1200">
                <a:latin typeface="Roboto"/>
                <a:ea typeface="Roboto"/>
                <a:cs typeface="Roboto"/>
                <a:sym typeface="Roboto"/>
              </a:rPr>
              <a:t>Torque needed, generated, and safety factor</a:t>
            </a:r>
            <a:r>
              <a:rPr lang="en" sz="1200">
                <a:latin typeface="Roboto"/>
                <a:ea typeface="Roboto"/>
                <a:cs typeface="Roboto"/>
                <a:sym typeface="Roboto"/>
              </a:rPr>
              <a:t> </a:t>
            </a:r>
            <a:endParaRPr>
              <a:latin typeface="Roboto"/>
              <a:ea typeface="Roboto"/>
              <a:cs typeface="Roboto"/>
              <a:sym typeface="Roboto"/>
            </a:endParaRPr>
          </a:p>
        </p:txBody>
      </p:sp>
      <p:sp>
        <p:nvSpPr>
          <p:cNvPr id="848" name="Google Shape;848;p8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Calculations</a:t>
            </a:r>
            <a:endParaRPr/>
          </a:p>
        </p:txBody>
      </p:sp>
      <p:sp>
        <p:nvSpPr>
          <p:cNvPr id="849" name="Google Shape;849;p89"/>
          <p:cNvSpPr txBox="1"/>
          <p:nvPr/>
        </p:nvSpPr>
        <p:spPr>
          <a:xfrm>
            <a:off x="5564175" y="3953113"/>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Table 2:</a:t>
            </a:r>
            <a:r>
              <a:rPr lang="en" sz="1200">
                <a:latin typeface="Roboto"/>
                <a:ea typeface="Roboto"/>
                <a:cs typeface="Roboto"/>
                <a:sym typeface="Roboto"/>
              </a:rPr>
              <a:t> </a:t>
            </a:r>
            <a:r>
              <a:rPr i="1" lang="en" sz="1200">
                <a:latin typeface="Roboto"/>
                <a:ea typeface="Roboto"/>
                <a:cs typeface="Roboto"/>
                <a:sym typeface="Roboto"/>
              </a:rPr>
              <a:t>Torque needed, generated, and safety factor</a:t>
            </a:r>
            <a:r>
              <a:rPr lang="en" sz="1200">
                <a:latin typeface="Roboto"/>
                <a:ea typeface="Roboto"/>
                <a:cs typeface="Roboto"/>
                <a:sym typeface="Roboto"/>
              </a:rPr>
              <a:t> </a:t>
            </a:r>
            <a:endParaRPr>
              <a:latin typeface="Roboto"/>
              <a:ea typeface="Roboto"/>
              <a:cs typeface="Roboto"/>
              <a:sym typeface="Roboto"/>
            </a:endParaRPr>
          </a:p>
        </p:txBody>
      </p:sp>
      <p:sp>
        <p:nvSpPr>
          <p:cNvPr id="850" name="Google Shape;850;p89"/>
          <p:cNvSpPr txBox="1"/>
          <p:nvPr/>
        </p:nvSpPr>
        <p:spPr>
          <a:xfrm>
            <a:off x="1663025" y="1503200"/>
            <a:ext cx="84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mbria"/>
                <a:ea typeface="Cambria"/>
                <a:cs typeface="Cambria"/>
                <a:sym typeface="Cambria"/>
              </a:rPr>
              <a:t>OLD</a:t>
            </a:r>
            <a:endParaRPr sz="2400"/>
          </a:p>
        </p:txBody>
      </p:sp>
      <p:sp>
        <p:nvSpPr>
          <p:cNvPr id="851" name="Google Shape;851;p89"/>
          <p:cNvSpPr txBox="1"/>
          <p:nvPr/>
        </p:nvSpPr>
        <p:spPr>
          <a:xfrm>
            <a:off x="6602775" y="1503200"/>
            <a:ext cx="92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mbria"/>
                <a:ea typeface="Cambria"/>
                <a:cs typeface="Cambria"/>
                <a:sym typeface="Cambria"/>
              </a:rPr>
              <a:t>NEW</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Brake Calculations</a:t>
            </a:r>
            <a:endParaRPr/>
          </a:p>
        </p:txBody>
      </p:sp>
      <p:sp>
        <p:nvSpPr>
          <p:cNvPr id="857" name="Google Shape;857;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8" name="Google Shape;858;p90"/>
          <p:cNvPicPr preferRelativeResize="0"/>
          <p:nvPr/>
        </p:nvPicPr>
        <p:blipFill rotWithShape="1">
          <a:blip r:embed="rId3">
            <a:alphaModFix/>
          </a:blip>
          <a:srcRect b="57440" l="10061" r="62805" t="21864"/>
          <a:stretch/>
        </p:blipFill>
        <p:spPr>
          <a:xfrm>
            <a:off x="0" y="1277500"/>
            <a:ext cx="5028925" cy="2397251"/>
          </a:xfrm>
          <a:prstGeom prst="rect">
            <a:avLst/>
          </a:prstGeom>
          <a:noFill/>
          <a:ln>
            <a:noFill/>
          </a:ln>
        </p:spPr>
      </p:pic>
      <p:pic>
        <p:nvPicPr>
          <p:cNvPr id="859" name="Google Shape;859;p90"/>
          <p:cNvPicPr preferRelativeResize="0"/>
          <p:nvPr/>
        </p:nvPicPr>
        <p:blipFill rotWithShape="1">
          <a:blip r:embed="rId3">
            <a:alphaModFix/>
          </a:blip>
          <a:srcRect b="35654" l="9619" r="68835" t="42361"/>
          <a:stretch/>
        </p:blipFill>
        <p:spPr>
          <a:xfrm>
            <a:off x="5084975" y="1277488"/>
            <a:ext cx="4059023" cy="2588528"/>
          </a:xfrm>
          <a:prstGeom prst="rect">
            <a:avLst/>
          </a:prstGeom>
          <a:noFill/>
          <a:ln>
            <a:noFill/>
          </a:ln>
        </p:spPr>
      </p:pic>
      <p:pic>
        <p:nvPicPr>
          <p:cNvPr descr="brake caliper, brake caliper function, fat pencil studio, how car brakes work, how disk brakes work, hydraulic brake, animated brake, brakes explained, brake pads, brake components GIF" id="860" name="Google Shape;860;p90"/>
          <p:cNvPicPr preferRelativeResize="0"/>
          <p:nvPr/>
        </p:nvPicPr>
        <p:blipFill rotWithShape="1">
          <a:blip r:embed="rId4">
            <a:alphaModFix/>
          </a:blip>
          <a:srcRect b="0" l="0" r="0" t="0"/>
          <a:stretch/>
        </p:blipFill>
        <p:spPr>
          <a:xfrm>
            <a:off x="2552250" y="3449000"/>
            <a:ext cx="2722900" cy="1648150"/>
          </a:xfrm>
          <a:prstGeom prst="rect">
            <a:avLst/>
          </a:prstGeom>
          <a:noFill/>
          <a:ln>
            <a:noFill/>
          </a:ln>
        </p:spPr>
      </p:pic>
      <p:pic>
        <p:nvPicPr>
          <p:cNvPr descr="Hydraulic Brake GIFs - Get the best GIF on GIPHY" id="861" name="Google Shape;861;p90"/>
          <p:cNvPicPr preferRelativeResize="0"/>
          <p:nvPr/>
        </p:nvPicPr>
        <p:blipFill>
          <a:blip r:embed="rId5">
            <a:alphaModFix/>
          </a:blip>
          <a:stretch>
            <a:fillRect/>
          </a:stretch>
        </p:blipFill>
        <p:spPr>
          <a:xfrm>
            <a:off x="2694503" y="1277500"/>
            <a:ext cx="2438396" cy="1371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Calculations continued…..</a:t>
            </a:r>
            <a:endParaRPr/>
          </a:p>
        </p:txBody>
      </p:sp>
      <p:sp>
        <p:nvSpPr>
          <p:cNvPr id="867" name="Google Shape;867;p91"/>
          <p:cNvSpPr txBox="1"/>
          <p:nvPr/>
        </p:nvSpPr>
        <p:spPr>
          <a:xfrm>
            <a:off x="0" y="1228325"/>
            <a:ext cx="3878700" cy="435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Master Cylinder Bore = 19.05mm (3/4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Area= 0.000284 m^2 =  0.44in^2</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Front Caliper Area = 1019.34 mm^2</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Rear Caliper Area = 793.55 mm^2</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Pedal Force = 130 lbf = 578.2665 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Pedal Ratio = 6:1</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Brakes Leverage efficiency= 0.8 (assumed value)</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Fmc = 2775.68 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Pmc = 9773518.31 N/m^2</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Front and Rear Force on Calipers</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Frc = 30220.978 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Ffc = 27389.3935 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Force on Disk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Fdr = 5909.36 N</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Torque Generated in the Front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Tgf = 669.6 Nm</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mbria"/>
              <a:ea typeface="Cambria"/>
              <a:cs typeface="Cambria"/>
              <a:sym typeface="Cambria"/>
            </a:endParaRPr>
          </a:p>
        </p:txBody>
      </p:sp>
      <p:pic>
        <p:nvPicPr>
          <p:cNvPr id="868" name="Google Shape;868;p91"/>
          <p:cNvPicPr preferRelativeResize="0"/>
          <p:nvPr/>
        </p:nvPicPr>
        <p:blipFill rotWithShape="1">
          <a:blip r:embed="rId3">
            <a:alphaModFix/>
          </a:blip>
          <a:srcRect b="33357" l="48482" r="23770" t="41022"/>
          <a:stretch/>
        </p:blipFill>
        <p:spPr>
          <a:xfrm>
            <a:off x="3764525" y="1341750"/>
            <a:ext cx="5379478" cy="3104351"/>
          </a:xfrm>
          <a:prstGeom prst="rect">
            <a:avLst/>
          </a:prstGeom>
          <a:noFill/>
          <a:ln>
            <a:noFill/>
          </a:ln>
        </p:spPr>
      </p:pic>
      <p:sp>
        <p:nvSpPr>
          <p:cNvPr id="869" name="Google Shape;86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0" name="Google Shape;870;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1" name="Google Shape;871;p91"/>
          <p:cNvSpPr txBox="1"/>
          <p:nvPr/>
        </p:nvSpPr>
        <p:spPr>
          <a:xfrm>
            <a:off x="5025900" y="4446100"/>
            <a:ext cx="326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Roboto"/>
                <a:ea typeface="Roboto"/>
                <a:cs typeface="Roboto"/>
                <a:sym typeface="Roboto"/>
              </a:rPr>
              <a:t>Forces on Braking System</a:t>
            </a:r>
            <a:endParaRPr i="1">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r>
              <a:rPr lang="en"/>
              <a:t> Accomplished</a:t>
            </a:r>
            <a:endParaRPr/>
          </a:p>
        </p:txBody>
      </p:sp>
      <p:sp>
        <p:nvSpPr>
          <p:cNvPr id="877" name="Google Shape;877;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8" name="Google Shape;878;p92"/>
          <p:cNvSpPr txBox="1"/>
          <p:nvPr/>
        </p:nvSpPr>
        <p:spPr>
          <a:xfrm>
            <a:off x="311725" y="1497175"/>
            <a:ext cx="7432800" cy="3232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Increase the mechanical advantage and improving the comfort for the driver when using the brake pedals as well as the gas pedal</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Reducing total cost but using inexpensive materials and utilizing older parts from previous braking assemblies</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Make the braking system more compact</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Finalize the braking system for testing</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Follow the guidelines and rules in the 2021 SAE Baja regulations </a:t>
            </a:r>
            <a:endParaRPr sz="1600">
              <a:solidFill>
                <a:schemeClr val="dk1"/>
              </a:solidFill>
              <a:latin typeface="Roboto"/>
              <a:ea typeface="Roboto"/>
              <a:cs typeface="Roboto"/>
              <a:sym typeface="Roboto"/>
            </a:endParaRPr>
          </a:p>
          <a:p>
            <a:pPr indent="-330200" lvl="0"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Pedal must withstand 450lbf - 2000N</a:t>
            </a:r>
            <a:endParaRPr sz="1600">
              <a:solidFill>
                <a:schemeClr val="dk1"/>
              </a:solidFill>
              <a:latin typeface="Roboto"/>
              <a:ea typeface="Roboto"/>
              <a:cs typeface="Roboto"/>
              <a:sym typeface="Roboto"/>
            </a:endParaRPr>
          </a:p>
          <a:p>
            <a:pPr indent="-330200" lvl="0"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Wheel must be lock when braking force is applied</a:t>
            </a:r>
            <a:endParaRPr sz="1600">
              <a:solidFill>
                <a:schemeClr val="dk1"/>
              </a:solidFill>
              <a:latin typeface="Roboto"/>
              <a:ea typeface="Roboto"/>
              <a:cs typeface="Roboto"/>
              <a:sym typeface="Roboto"/>
            </a:endParaRPr>
          </a:p>
          <a:p>
            <a:pPr indent="-330200" lvl="0"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It should include at least 2 independent hydraulic circuits</a:t>
            </a:r>
            <a:endParaRPr sz="1600"/>
          </a:p>
          <a:p>
            <a:pPr indent="0" lvl="0" marL="0" rtl="0" algn="l">
              <a:spcBef>
                <a:spcPts val="0"/>
              </a:spcBef>
              <a:spcAft>
                <a:spcPts val="0"/>
              </a:spcAft>
              <a:buNone/>
            </a:pPr>
            <a:r>
              <a:t/>
            </a:r>
            <a:endParaRPr>
              <a:latin typeface="Roboto"/>
              <a:ea typeface="Roboto"/>
              <a:cs typeface="Roboto"/>
              <a:sym typeface="Roboto"/>
            </a:endParaRPr>
          </a:p>
        </p:txBody>
      </p:sp>
      <p:pic>
        <p:nvPicPr>
          <p:cNvPr descr="Isolated Green &quot;check Mark&quot; Symbol Stock Footage Video (100% Royalty-free)  23039263 | Shutterstock" id="879" name="Google Shape;879;p92"/>
          <p:cNvPicPr preferRelativeResize="0"/>
          <p:nvPr/>
        </p:nvPicPr>
        <p:blipFill rotWithShape="1">
          <a:blip r:embed="rId3">
            <a:alphaModFix/>
          </a:blip>
          <a:srcRect b="0" l="33350" r="14284" t="0"/>
          <a:stretch/>
        </p:blipFill>
        <p:spPr>
          <a:xfrm>
            <a:off x="7402003" y="1561570"/>
            <a:ext cx="278112" cy="299225"/>
          </a:xfrm>
          <a:prstGeom prst="rect">
            <a:avLst/>
          </a:prstGeom>
          <a:noFill/>
          <a:ln>
            <a:noFill/>
          </a:ln>
        </p:spPr>
      </p:pic>
      <p:pic>
        <p:nvPicPr>
          <p:cNvPr descr="Isolated Green &quot;check Mark&quot; Symbol Stock Footage Video (100% Royalty-free)  23039263 | Shutterstock" id="880" name="Google Shape;880;p92"/>
          <p:cNvPicPr preferRelativeResize="0"/>
          <p:nvPr/>
        </p:nvPicPr>
        <p:blipFill rotWithShape="1">
          <a:blip r:embed="rId3">
            <a:alphaModFix/>
          </a:blip>
          <a:srcRect b="0" l="33350" r="14284" t="0"/>
          <a:stretch/>
        </p:blipFill>
        <p:spPr>
          <a:xfrm>
            <a:off x="7402000" y="2150959"/>
            <a:ext cx="278125" cy="299239"/>
          </a:xfrm>
          <a:prstGeom prst="rect">
            <a:avLst/>
          </a:prstGeom>
          <a:noFill/>
          <a:ln>
            <a:noFill/>
          </a:ln>
        </p:spPr>
      </p:pic>
      <p:pic>
        <p:nvPicPr>
          <p:cNvPr descr="Isolated Green &quot;check Mark&quot; Symbol Stock Footage Video (100% Royalty-free)  23039263 | Shutterstock" id="881" name="Google Shape;881;p92"/>
          <p:cNvPicPr preferRelativeResize="0"/>
          <p:nvPr/>
        </p:nvPicPr>
        <p:blipFill rotWithShape="1">
          <a:blip r:embed="rId3">
            <a:alphaModFix/>
          </a:blip>
          <a:srcRect b="0" l="33350" r="14284" t="0"/>
          <a:stretch/>
        </p:blipFill>
        <p:spPr>
          <a:xfrm>
            <a:off x="7402000" y="2619584"/>
            <a:ext cx="278125" cy="299239"/>
          </a:xfrm>
          <a:prstGeom prst="rect">
            <a:avLst/>
          </a:prstGeom>
          <a:noFill/>
          <a:ln>
            <a:noFill/>
          </a:ln>
        </p:spPr>
      </p:pic>
      <p:pic>
        <p:nvPicPr>
          <p:cNvPr descr="Isolated Green &quot;check Mark&quot; Symbol Stock Footage Video (100% Royalty-free)  23039263 | Shutterstock" id="882" name="Google Shape;882;p92"/>
          <p:cNvPicPr preferRelativeResize="0"/>
          <p:nvPr/>
        </p:nvPicPr>
        <p:blipFill rotWithShape="1">
          <a:blip r:embed="rId3">
            <a:alphaModFix/>
          </a:blip>
          <a:srcRect b="0" l="33350" r="14284" t="0"/>
          <a:stretch/>
        </p:blipFill>
        <p:spPr>
          <a:xfrm>
            <a:off x="7402000" y="2963809"/>
            <a:ext cx="278125" cy="299239"/>
          </a:xfrm>
          <a:prstGeom prst="rect">
            <a:avLst/>
          </a:prstGeom>
          <a:noFill/>
          <a:ln>
            <a:noFill/>
          </a:ln>
        </p:spPr>
      </p:pic>
      <p:pic>
        <p:nvPicPr>
          <p:cNvPr descr="Isolated Green &quot;check Mark&quot; Symbol Stock Footage Video (100% Royalty-free)  23039263 | Shutterstock" id="883" name="Google Shape;883;p92"/>
          <p:cNvPicPr preferRelativeResize="0"/>
          <p:nvPr/>
        </p:nvPicPr>
        <p:blipFill rotWithShape="1">
          <a:blip r:embed="rId3">
            <a:alphaModFix/>
          </a:blip>
          <a:srcRect b="0" l="33350" r="14284" t="0"/>
          <a:stretch/>
        </p:blipFill>
        <p:spPr>
          <a:xfrm>
            <a:off x="7402000" y="3257759"/>
            <a:ext cx="278125" cy="29923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93"/>
          <p:cNvSpPr txBox="1"/>
          <p:nvPr>
            <p:ph type="title"/>
          </p:nvPr>
        </p:nvSpPr>
        <p:spPr>
          <a:xfrm>
            <a:off x="583200" y="1643100"/>
            <a:ext cx="7977600" cy="185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Electronics</a:t>
            </a:r>
            <a:endParaRPr/>
          </a:p>
        </p:txBody>
      </p:sp>
      <p:sp>
        <p:nvSpPr>
          <p:cNvPr id="889" name="Google Shape;889;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0" name="Google Shape;890;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1904550" y="1949400"/>
            <a:ext cx="5334900" cy="12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Chassis</a:t>
            </a:r>
            <a:endParaRPr/>
          </a:p>
        </p:txBody>
      </p:sp>
      <p:sp>
        <p:nvSpPr>
          <p:cNvPr id="247" name="Google Shape;24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Electronics-Nissan’s ATTESA-ETS System</a:t>
            </a:r>
            <a:endParaRPr/>
          </a:p>
        </p:txBody>
      </p:sp>
      <p:sp>
        <p:nvSpPr>
          <p:cNvPr id="896" name="Google Shape;896;p94"/>
          <p:cNvSpPr txBox="1"/>
          <p:nvPr/>
        </p:nvSpPr>
        <p:spPr>
          <a:xfrm>
            <a:off x="115500" y="3548979"/>
            <a:ext cx="1494600" cy="621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G (acceleration) Sensor</a:t>
            </a:r>
            <a:endParaRPr>
              <a:latin typeface="Average"/>
              <a:ea typeface="Average"/>
              <a:cs typeface="Average"/>
              <a:sym typeface="Average"/>
            </a:endParaRPr>
          </a:p>
        </p:txBody>
      </p:sp>
      <p:sp>
        <p:nvSpPr>
          <p:cNvPr id="897" name="Google Shape;897;p94"/>
          <p:cNvSpPr txBox="1"/>
          <p:nvPr/>
        </p:nvSpPr>
        <p:spPr>
          <a:xfrm>
            <a:off x="115500" y="4344275"/>
            <a:ext cx="1494600" cy="623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TP (Throttle Position) Sensor</a:t>
            </a:r>
            <a:endParaRPr>
              <a:latin typeface="Average"/>
              <a:ea typeface="Average"/>
              <a:cs typeface="Average"/>
              <a:sym typeface="Average"/>
            </a:endParaRPr>
          </a:p>
        </p:txBody>
      </p:sp>
      <p:sp>
        <p:nvSpPr>
          <p:cNvPr id="898" name="Google Shape;898;p94"/>
          <p:cNvSpPr txBox="1"/>
          <p:nvPr/>
        </p:nvSpPr>
        <p:spPr>
          <a:xfrm>
            <a:off x="2104500" y="4059050"/>
            <a:ext cx="21765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Electronic Control Unit (Code)</a:t>
            </a:r>
            <a:endParaRPr>
              <a:latin typeface="Average"/>
              <a:ea typeface="Average"/>
              <a:cs typeface="Average"/>
              <a:sym typeface="Average"/>
            </a:endParaRPr>
          </a:p>
          <a:p>
            <a:pPr indent="0" lvl="0" marL="0" rtl="0" algn="ctr">
              <a:spcBef>
                <a:spcPts val="0"/>
              </a:spcBef>
              <a:spcAft>
                <a:spcPts val="0"/>
              </a:spcAft>
              <a:buNone/>
            </a:pPr>
            <a:r>
              <a:t/>
            </a:r>
            <a:endParaRPr>
              <a:latin typeface="Average"/>
              <a:ea typeface="Average"/>
              <a:cs typeface="Average"/>
              <a:sym typeface="Average"/>
            </a:endParaRPr>
          </a:p>
        </p:txBody>
      </p:sp>
      <p:cxnSp>
        <p:nvCxnSpPr>
          <p:cNvPr id="899" name="Google Shape;899;p94"/>
          <p:cNvCxnSpPr>
            <a:stCxn id="896" idx="3"/>
            <a:endCxn id="898" idx="1"/>
          </p:cNvCxnSpPr>
          <p:nvPr/>
        </p:nvCxnSpPr>
        <p:spPr>
          <a:xfrm>
            <a:off x="1610100" y="3859929"/>
            <a:ext cx="494400" cy="485400"/>
          </a:xfrm>
          <a:prstGeom prst="straightConnector1">
            <a:avLst/>
          </a:prstGeom>
          <a:noFill/>
          <a:ln cap="flat" cmpd="sng" w="9525">
            <a:solidFill>
              <a:srgbClr val="000000"/>
            </a:solidFill>
            <a:prstDash val="solid"/>
            <a:round/>
            <a:headEnd len="med" w="med" type="none"/>
            <a:tailEnd len="med" w="med" type="triangle"/>
          </a:ln>
        </p:spPr>
      </p:cxnSp>
      <p:cxnSp>
        <p:nvCxnSpPr>
          <p:cNvPr id="900" name="Google Shape;900;p94"/>
          <p:cNvCxnSpPr>
            <a:stCxn id="897" idx="3"/>
            <a:endCxn id="898" idx="1"/>
          </p:cNvCxnSpPr>
          <p:nvPr/>
        </p:nvCxnSpPr>
        <p:spPr>
          <a:xfrm flipH="1" rot="10800000">
            <a:off x="1610100" y="4345325"/>
            <a:ext cx="494400" cy="310800"/>
          </a:xfrm>
          <a:prstGeom prst="straightConnector1">
            <a:avLst/>
          </a:prstGeom>
          <a:noFill/>
          <a:ln cap="flat" cmpd="sng" w="9525">
            <a:solidFill>
              <a:srgbClr val="000000"/>
            </a:solidFill>
            <a:prstDash val="solid"/>
            <a:round/>
            <a:headEnd len="med" w="med" type="none"/>
            <a:tailEnd len="med" w="med" type="triangle"/>
          </a:ln>
        </p:spPr>
      </p:cxnSp>
      <p:cxnSp>
        <p:nvCxnSpPr>
          <p:cNvPr id="901" name="Google Shape;901;p94"/>
          <p:cNvCxnSpPr>
            <a:stCxn id="898" idx="0"/>
            <a:endCxn id="902" idx="2"/>
          </p:cNvCxnSpPr>
          <p:nvPr/>
        </p:nvCxnSpPr>
        <p:spPr>
          <a:xfrm rot="10800000">
            <a:off x="3192750" y="3444050"/>
            <a:ext cx="0" cy="615000"/>
          </a:xfrm>
          <a:prstGeom prst="straightConnector1">
            <a:avLst/>
          </a:prstGeom>
          <a:noFill/>
          <a:ln cap="flat" cmpd="sng" w="9525">
            <a:solidFill>
              <a:srgbClr val="000000"/>
            </a:solidFill>
            <a:prstDash val="solid"/>
            <a:round/>
            <a:headEnd len="med" w="med" type="none"/>
            <a:tailEnd len="med" w="med" type="triangle"/>
          </a:ln>
        </p:spPr>
      </p:cxnSp>
      <p:sp>
        <p:nvSpPr>
          <p:cNvPr id="902" name="Google Shape;902;p94"/>
          <p:cNvSpPr txBox="1"/>
          <p:nvPr/>
        </p:nvSpPr>
        <p:spPr>
          <a:xfrm>
            <a:off x="2073600" y="2871400"/>
            <a:ext cx="22383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Average"/>
                <a:ea typeface="Average"/>
                <a:cs typeface="Average"/>
                <a:sym typeface="Average"/>
              </a:rPr>
              <a:t>Hydraulic/Electronic Unit</a:t>
            </a:r>
            <a:endParaRPr b="1" sz="1500">
              <a:latin typeface="Average"/>
              <a:ea typeface="Average"/>
              <a:cs typeface="Average"/>
              <a:sym typeface="Average"/>
            </a:endParaRPr>
          </a:p>
        </p:txBody>
      </p:sp>
      <p:sp>
        <p:nvSpPr>
          <p:cNvPr id="903" name="Google Shape;903;p94"/>
          <p:cNvSpPr txBox="1"/>
          <p:nvPr/>
        </p:nvSpPr>
        <p:spPr>
          <a:xfrm>
            <a:off x="2425788" y="1714750"/>
            <a:ext cx="1533900" cy="621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Average"/>
                <a:ea typeface="Average"/>
                <a:cs typeface="Average"/>
                <a:sym typeface="Average"/>
              </a:rPr>
              <a:t>Multi-Plate Wet Clutch Patch</a:t>
            </a:r>
            <a:endParaRPr b="1" sz="1500">
              <a:latin typeface="Average"/>
              <a:ea typeface="Average"/>
              <a:cs typeface="Average"/>
              <a:sym typeface="Average"/>
            </a:endParaRPr>
          </a:p>
        </p:txBody>
      </p:sp>
      <p:sp>
        <p:nvSpPr>
          <p:cNvPr id="904" name="Google Shape;904;p94"/>
          <p:cNvSpPr txBox="1"/>
          <p:nvPr/>
        </p:nvSpPr>
        <p:spPr>
          <a:xfrm>
            <a:off x="115500" y="1306450"/>
            <a:ext cx="14946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Power Transfer to Rear Axle</a:t>
            </a:r>
            <a:endParaRPr>
              <a:latin typeface="Average"/>
              <a:ea typeface="Average"/>
              <a:cs typeface="Average"/>
              <a:sym typeface="Average"/>
            </a:endParaRPr>
          </a:p>
        </p:txBody>
      </p:sp>
      <p:cxnSp>
        <p:nvCxnSpPr>
          <p:cNvPr id="905" name="Google Shape;905;p94"/>
          <p:cNvCxnSpPr>
            <a:stCxn id="903" idx="1"/>
            <a:endCxn id="904" idx="3"/>
          </p:cNvCxnSpPr>
          <p:nvPr/>
        </p:nvCxnSpPr>
        <p:spPr>
          <a:xfrm rot="10800000">
            <a:off x="1610088" y="1592800"/>
            <a:ext cx="815700" cy="432900"/>
          </a:xfrm>
          <a:prstGeom prst="straightConnector1">
            <a:avLst/>
          </a:prstGeom>
          <a:noFill/>
          <a:ln cap="flat" cmpd="sng" w="9525">
            <a:solidFill>
              <a:srgbClr val="000000"/>
            </a:solidFill>
            <a:prstDash val="solid"/>
            <a:round/>
            <a:headEnd len="med" w="med" type="none"/>
            <a:tailEnd len="med" w="med" type="triangle"/>
          </a:ln>
        </p:spPr>
      </p:cxnSp>
      <p:cxnSp>
        <p:nvCxnSpPr>
          <p:cNvPr id="906" name="Google Shape;906;p94"/>
          <p:cNvCxnSpPr>
            <a:stCxn id="903" idx="1"/>
            <a:endCxn id="907" idx="3"/>
          </p:cNvCxnSpPr>
          <p:nvPr/>
        </p:nvCxnSpPr>
        <p:spPr>
          <a:xfrm flipH="1">
            <a:off x="1629888" y="2025700"/>
            <a:ext cx="795900" cy="311100"/>
          </a:xfrm>
          <a:prstGeom prst="straightConnector1">
            <a:avLst/>
          </a:prstGeom>
          <a:noFill/>
          <a:ln cap="flat" cmpd="sng" w="9525">
            <a:solidFill>
              <a:srgbClr val="000000"/>
            </a:solidFill>
            <a:prstDash val="solid"/>
            <a:round/>
            <a:headEnd len="med" w="med" type="none"/>
            <a:tailEnd len="med" w="med" type="triangle"/>
          </a:ln>
        </p:spPr>
      </p:cxnSp>
      <p:sp>
        <p:nvSpPr>
          <p:cNvPr id="907" name="Google Shape;907;p94"/>
          <p:cNvSpPr txBox="1"/>
          <p:nvPr/>
        </p:nvSpPr>
        <p:spPr>
          <a:xfrm>
            <a:off x="95850" y="2050440"/>
            <a:ext cx="15339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Power Transfer to Front Axle</a:t>
            </a:r>
            <a:endParaRPr>
              <a:latin typeface="Average"/>
              <a:ea typeface="Average"/>
              <a:cs typeface="Average"/>
              <a:sym typeface="Average"/>
            </a:endParaRPr>
          </a:p>
        </p:txBody>
      </p:sp>
      <p:cxnSp>
        <p:nvCxnSpPr>
          <p:cNvPr id="908" name="Google Shape;908;p94"/>
          <p:cNvCxnSpPr>
            <a:stCxn id="902" idx="0"/>
            <a:endCxn id="903" idx="2"/>
          </p:cNvCxnSpPr>
          <p:nvPr/>
        </p:nvCxnSpPr>
        <p:spPr>
          <a:xfrm rot="-5400000">
            <a:off x="2925600" y="2603650"/>
            <a:ext cx="534900" cy="600"/>
          </a:xfrm>
          <a:prstGeom prst="bentConnector3">
            <a:avLst>
              <a:gd fmla="val 49986" name="adj1"/>
            </a:avLst>
          </a:prstGeom>
          <a:noFill/>
          <a:ln cap="flat" cmpd="sng" w="9525">
            <a:solidFill>
              <a:schemeClr val="dk2"/>
            </a:solidFill>
            <a:prstDash val="solid"/>
            <a:round/>
            <a:headEnd len="med" w="med" type="none"/>
            <a:tailEnd len="med" w="med" type="stealth"/>
          </a:ln>
        </p:spPr>
      </p:cxnSp>
      <p:pic>
        <p:nvPicPr>
          <p:cNvPr id="909" name="Google Shape;909;p94"/>
          <p:cNvPicPr preferRelativeResize="0"/>
          <p:nvPr/>
        </p:nvPicPr>
        <p:blipFill rotWithShape="1">
          <a:blip r:embed="rId3">
            <a:alphaModFix/>
          </a:blip>
          <a:srcRect b="0" l="0" r="0" t="8659"/>
          <a:stretch/>
        </p:blipFill>
        <p:spPr>
          <a:xfrm>
            <a:off x="4311900" y="1693325"/>
            <a:ext cx="4832099" cy="2928826"/>
          </a:xfrm>
          <a:prstGeom prst="rect">
            <a:avLst/>
          </a:prstGeom>
          <a:noFill/>
          <a:ln>
            <a:noFill/>
          </a:ln>
        </p:spPr>
      </p:pic>
      <p:sp>
        <p:nvSpPr>
          <p:cNvPr id="910" name="Google Shape;910;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5"/>
          <p:cNvSpPr txBox="1"/>
          <p:nvPr>
            <p:ph idx="4294967295" type="body"/>
          </p:nvPr>
        </p:nvSpPr>
        <p:spPr>
          <a:xfrm>
            <a:off x="585300" y="1214000"/>
            <a:ext cx="8558700" cy="17877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en" sz="1600">
                <a:solidFill>
                  <a:srgbClr val="000000"/>
                </a:solidFill>
              </a:rPr>
              <a:t>Helps prevent unwanted loss of grip on low traction surfaces</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Limits power loss by not always being in AWD mode</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Reduces overall wear and tear on powertrain components</a:t>
            </a:r>
            <a:endParaRPr sz="1600">
              <a:solidFill>
                <a:srgbClr val="000000"/>
              </a:solidFill>
            </a:endParaRPr>
          </a:p>
          <a:p>
            <a:pPr indent="-330200" lvl="0" marL="457200" rtl="0" algn="l">
              <a:spcBef>
                <a:spcPts val="1000"/>
              </a:spcBef>
              <a:spcAft>
                <a:spcPts val="1000"/>
              </a:spcAft>
              <a:buClr>
                <a:srgbClr val="000000"/>
              </a:buClr>
              <a:buSzPts val="1600"/>
              <a:buChar char="●"/>
            </a:pPr>
            <a:r>
              <a:rPr b="1" lang="en" sz="1600">
                <a:solidFill>
                  <a:srgbClr val="000000"/>
                </a:solidFill>
              </a:rPr>
              <a:t>Prevents excessive over/understeer while cornering during a race</a:t>
            </a:r>
            <a:endParaRPr b="1" sz="1600">
              <a:solidFill>
                <a:srgbClr val="000000"/>
              </a:solidFill>
            </a:endParaRPr>
          </a:p>
        </p:txBody>
      </p:sp>
      <p:sp>
        <p:nvSpPr>
          <p:cNvPr id="916" name="Google Shape;916;p9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Performance Incentives, Safety, &amp; Reliability</a:t>
            </a:r>
            <a:endParaRPr/>
          </a:p>
        </p:txBody>
      </p:sp>
      <p:sp>
        <p:nvSpPr>
          <p:cNvPr id="917" name="Google Shape;917;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18" name="Google Shape;918;p95"/>
          <p:cNvGrpSpPr/>
          <p:nvPr/>
        </p:nvGrpSpPr>
        <p:grpSpPr>
          <a:xfrm>
            <a:off x="1966038" y="2724670"/>
            <a:ext cx="5211966" cy="2332149"/>
            <a:chOff x="2370188" y="2673088"/>
            <a:chExt cx="5043513" cy="2233860"/>
          </a:xfrm>
        </p:grpSpPr>
        <p:sp>
          <p:nvSpPr>
            <p:cNvPr id="919" name="Google Shape;919;p95"/>
            <p:cNvSpPr/>
            <p:nvPr/>
          </p:nvSpPr>
          <p:spPr>
            <a:xfrm>
              <a:off x="2532700" y="3322347"/>
              <a:ext cx="4881000" cy="1584600"/>
            </a:xfrm>
            <a:prstGeom prst="rect">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95"/>
            <p:cNvGrpSpPr/>
            <p:nvPr/>
          </p:nvGrpSpPr>
          <p:grpSpPr>
            <a:xfrm>
              <a:off x="2370188" y="2673088"/>
              <a:ext cx="4893525" cy="2200288"/>
              <a:chOff x="2371713" y="2658488"/>
              <a:chExt cx="4893525" cy="2200288"/>
            </a:xfrm>
          </p:grpSpPr>
          <p:pic>
            <p:nvPicPr>
              <p:cNvPr id="921" name="Google Shape;921;p95"/>
              <p:cNvPicPr preferRelativeResize="0"/>
              <p:nvPr/>
            </p:nvPicPr>
            <p:blipFill>
              <a:blip r:embed="rId3">
                <a:alphaModFix/>
              </a:blip>
              <a:stretch>
                <a:fillRect/>
              </a:stretch>
            </p:blipFill>
            <p:spPr>
              <a:xfrm>
                <a:off x="2371713" y="2658500"/>
                <a:ext cx="2200275" cy="2200275"/>
              </a:xfrm>
              <a:prstGeom prst="rect">
                <a:avLst/>
              </a:prstGeom>
              <a:noFill/>
              <a:ln>
                <a:noFill/>
              </a:ln>
              <a:effectLst>
                <a:outerShdw blurRad="57150" rotWithShape="0" algn="bl" dir="5400000" dist="19050">
                  <a:srgbClr val="000000">
                    <a:alpha val="50000"/>
                  </a:srgbClr>
                </a:outerShdw>
              </a:effectLst>
            </p:spPr>
          </p:pic>
          <p:pic>
            <p:nvPicPr>
              <p:cNvPr id="922" name="Google Shape;922;p95"/>
              <p:cNvPicPr preferRelativeResize="0"/>
              <p:nvPr/>
            </p:nvPicPr>
            <p:blipFill>
              <a:blip r:embed="rId4">
                <a:alphaModFix/>
              </a:blip>
              <a:stretch>
                <a:fillRect/>
              </a:stretch>
            </p:blipFill>
            <p:spPr>
              <a:xfrm>
                <a:off x="5064963" y="2658488"/>
                <a:ext cx="2200275" cy="2200275"/>
              </a:xfrm>
              <a:prstGeom prst="rect">
                <a:avLst/>
              </a:prstGeom>
              <a:noFill/>
              <a:ln>
                <a:noFill/>
              </a:ln>
              <a:effectLst>
                <a:outerShdw blurRad="57150" rotWithShape="0" algn="bl" dir="5400000" dist="19050">
                  <a:srgbClr val="000000">
                    <a:alpha val="50000"/>
                  </a:srgbClr>
                </a:outerShdw>
              </a:effectLst>
            </p:spPr>
          </p:pic>
        </p:gr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Clutch Pack - Torque Transfer Diagram</a:t>
            </a:r>
            <a:endParaRPr sz="2500"/>
          </a:p>
          <a:p>
            <a:pPr indent="0" lvl="0" marL="0" rtl="0" algn="ctr">
              <a:spcBef>
                <a:spcPts val="0"/>
              </a:spcBef>
              <a:spcAft>
                <a:spcPts val="0"/>
              </a:spcAft>
              <a:buNone/>
            </a:pPr>
            <a:r>
              <a:t/>
            </a:r>
            <a:endParaRPr sz="2500"/>
          </a:p>
        </p:txBody>
      </p:sp>
      <p:pic>
        <p:nvPicPr>
          <p:cNvPr id="928" name="Google Shape;928;p96"/>
          <p:cNvPicPr preferRelativeResize="0"/>
          <p:nvPr/>
        </p:nvPicPr>
        <p:blipFill rotWithShape="1">
          <a:blip r:embed="rId3">
            <a:alphaModFix/>
          </a:blip>
          <a:srcRect b="31033" l="0" r="0" t="730"/>
          <a:stretch/>
        </p:blipFill>
        <p:spPr>
          <a:xfrm>
            <a:off x="372175" y="1468925"/>
            <a:ext cx="5861699" cy="3377200"/>
          </a:xfrm>
          <a:prstGeom prst="rect">
            <a:avLst/>
          </a:prstGeom>
          <a:noFill/>
          <a:ln>
            <a:noFill/>
          </a:ln>
        </p:spPr>
      </p:pic>
      <p:pic>
        <p:nvPicPr>
          <p:cNvPr id="929" name="Google Shape;929;p96"/>
          <p:cNvPicPr preferRelativeResize="0"/>
          <p:nvPr/>
        </p:nvPicPr>
        <p:blipFill>
          <a:blip r:embed="rId4">
            <a:alphaModFix/>
          </a:blip>
          <a:stretch>
            <a:fillRect/>
          </a:stretch>
        </p:blipFill>
        <p:spPr>
          <a:xfrm>
            <a:off x="6008849" y="2462200"/>
            <a:ext cx="2933700" cy="1390650"/>
          </a:xfrm>
          <a:prstGeom prst="rect">
            <a:avLst/>
          </a:prstGeom>
          <a:noFill/>
          <a:ln>
            <a:noFill/>
          </a:ln>
        </p:spPr>
      </p:pic>
      <p:sp>
        <p:nvSpPr>
          <p:cNvPr id="930" name="Google Shape;930;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1" name="Google Shape;931;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Clutch Pack - Torque Transfer Theory</a:t>
            </a:r>
            <a:endParaRPr sz="2500"/>
          </a:p>
        </p:txBody>
      </p:sp>
      <p:pic>
        <p:nvPicPr>
          <p:cNvPr id="937" name="Google Shape;937;p97"/>
          <p:cNvPicPr preferRelativeResize="0"/>
          <p:nvPr/>
        </p:nvPicPr>
        <p:blipFill rotWithShape="1">
          <a:blip r:embed="rId3">
            <a:alphaModFix/>
          </a:blip>
          <a:srcRect b="0" l="2143" r="0" t="0"/>
          <a:stretch/>
        </p:blipFill>
        <p:spPr>
          <a:xfrm>
            <a:off x="31400" y="1839375"/>
            <a:ext cx="5683176" cy="2579725"/>
          </a:xfrm>
          <a:prstGeom prst="rect">
            <a:avLst/>
          </a:prstGeom>
          <a:noFill/>
          <a:ln>
            <a:noFill/>
          </a:ln>
        </p:spPr>
      </p:pic>
      <p:sp>
        <p:nvSpPr>
          <p:cNvPr id="938" name="Google Shape;938;p97"/>
          <p:cNvSpPr txBox="1"/>
          <p:nvPr/>
        </p:nvSpPr>
        <p:spPr>
          <a:xfrm>
            <a:off x="88025" y="4419100"/>
            <a:ext cx="544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Roboto"/>
                <a:ea typeface="Roboto"/>
                <a:cs typeface="Roboto"/>
                <a:sym typeface="Roboto"/>
              </a:rPr>
              <a:t>Source</a:t>
            </a:r>
            <a:r>
              <a:rPr lang="en" sz="800">
                <a:latin typeface="Roboto"/>
                <a:ea typeface="Roboto"/>
                <a:cs typeface="Roboto"/>
                <a:sym typeface="Roboto"/>
              </a:rPr>
              <a:t>:  https://x-engineer.org/automotive-engineering/drivetrain/coupling-devices/calculate-torque-capacity-clutch/</a:t>
            </a:r>
            <a:endParaRPr sz="800">
              <a:latin typeface="Roboto"/>
              <a:ea typeface="Roboto"/>
              <a:cs typeface="Roboto"/>
              <a:sym typeface="Roboto"/>
            </a:endParaRPr>
          </a:p>
        </p:txBody>
      </p:sp>
      <p:pic>
        <p:nvPicPr>
          <p:cNvPr id="939" name="Google Shape;939;p97"/>
          <p:cNvPicPr preferRelativeResize="0"/>
          <p:nvPr/>
        </p:nvPicPr>
        <p:blipFill>
          <a:blip r:embed="rId4">
            <a:alphaModFix/>
          </a:blip>
          <a:stretch>
            <a:fillRect/>
          </a:stretch>
        </p:blipFill>
        <p:spPr>
          <a:xfrm>
            <a:off x="5809551" y="1747038"/>
            <a:ext cx="3124624" cy="2764392"/>
          </a:xfrm>
          <a:prstGeom prst="rect">
            <a:avLst/>
          </a:prstGeom>
          <a:noFill/>
          <a:ln>
            <a:noFill/>
          </a:ln>
        </p:spPr>
      </p:pic>
      <p:sp>
        <p:nvSpPr>
          <p:cNvPr id="940" name="Google Shape;940;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1" name="Google Shape;941;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Clutch Pack - Torque Transfer Theory</a:t>
            </a:r>
            <a:endParaRPr sz="2500"/>
          </a:p>
        </p:txBody>
      </p:sp>
      <p:pic>
        <p:nvPicPr>
          <p:cNvPr id="947" name="Google Shape;947;p98"/>
          <p:cNvPicPr preferRelativeResize="0"/>
          <p:nvPr/>
        </p:nvPicPr>
        <p:blipFill>
          <a:blip r:embed="rId3">
            <a:alphaModFix/>
          </a:blip>
          <a:stretch>
            <a:fillRect/>
          </a:stretch>
        </p:blipFill>
        <p:spPr>
          <a:xfrm>
            <a:off x="66025" y="1286550"/>
            <a:ext cx="5445300" cy="2418680"/>
          </a:xfrm>
          <a:prstGeom prst="rect">
            <a:avLst/>
          </a:prstGeom>
          <a:noFill/>
          <a:ln>
            <a:noFill/>
          </a:ln>
        </p:spPr>
      </p:pic>
      <p:pic>
        <p:nvPicPr>
          <p:cNvPr id="948" name="Google Shape;948;p98"/>
          <p:cNvPicPr preferRelativeResize="0"/>
          <p:nvPr/>
        </p:nvPicPr>
        <p:blipFill>
          <a:blip r:embed="rId4">
            <a:alphaModFix/>
          </a:blip>
          <a:stretch>
            <a:fillRect/>
          </a:stretch>
        </p:blipFill>
        <p:spPr>
          <a:xfrm>
            <a:off x="2571750" y="3867150"/>
            <a:ext cx="4000500" cy="1276350"/>
          </a:xfrm>
          <a:prstGeom prst="rect">
            <a:avLst/>
          </a:prstGeom>
          <a:noFill/>
          <a:ln>
            <a:noFill/>
          </a:ln>
        </p:spPr>
      </p:pic>
      <p:sp>
        <p:nvSpPr>
          <p:cNvPr id="949" name="Google Shape;949;p98"/>
          <p:cNvSpPr txBox="1"/>
          <p:nvPr/>
        </p:nvSpPr>
        <p:spPr>
          <a:xfrm>
            <a:off x="0" y="3647850"/>
            <a:ext cx="544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Roboto"/>
                <a:ea typeface="Roboto"/>
                <a:cs typeface="Roboto"/>
                <a:sym typeface="Roboto"/>
              </a:rPr>
              <a:t>Source</a:t>
            </a:r>
            <a:r>
              <a:rPr lang="en" sz="800">
                <a:latin typeface="Roboto"/>
                <a:ea typeface="Roboto"/>
                <a:cs typeface="Roboto"/>
                <a:sym typeface="Roboto"/>
              </a:rPr>
              <a:t>:  https://x-engineer.org/automotive-engineering/drivetrain/coupling-devices/calculate-torque-capacity-clutch/</a:t>
            </a:r>
            <a:endParaRPr sz="800">
              <a:latin typeface="Roboto"/>
              <a:ea typeface="Roboto"/>
              <a:cs typeface="Roboto"/>
              <a:sym typeface="Roboto"/>
            </a:endParaRPr>
          </a:p>
        </p:txBody>
      </p:sp>
      <p:pic>
        <p:nvPicPr>
          <p:cNvPr id="950" name="Google Shape;950;p98"/>
          <p:cNvPicPr preferRelativeResize="0"/>
          <p:nvPr/>
        </p:nvPicPr>
        <p:blipFill>
          <a:blip r:embed="rId5">
            <a:alphaModFix/>
          </a:blip>
          <a:stretch>
            <a:fillRect/>
          </a:stretch>
        </p:blipFill>
        <p:spPr>
          <a:xfrm>
            <a:off x="5771450" y="1370013"/>
            <a:ext cx="3327875" cy="2403465"/>
          </a:xfrm>
          <a:prstGeom prst="rect">
            <a:avLst/>
          </a:prstGeom>
          <a:noFill/>
          <a:ln>
            <a:noFill/>
          </a:ln>
        </p:spPr>
      </p:pic>
      <p:sp>
        <p:nvSpPr>
          <p:cNvPr id="951" name="Google Shape;951;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2" name="Google Shape;952;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p99"/>
          <p:cNvPicPr preferRelativeResize="0"/>
          <p:nvPr/>
        </p:nvPicPr>
        <p:blipFill rotWithShape="1">
          <a:blip r:embed="rId3">
            <a:alphaModFix/>
          </a:blip>
          <a:srcRect b="31033" l="0" r="0" t="730"/>
          <a:stretch/>
        </p:blipFill>
        <p:spPr>
          <a:xfrm>
            <a:off x="192075" y="1821900"/>
            <a:ext cx="4931625" cy="2841330"/>
          </a:xfrm>
          <a:prstGeom prst="rect">
            <a:avLst/>
          </a:prstGeom>
          <a:noFill/>
          <a:ln>
            <a:noFill/>
          </a:ln>
        </p:spPr>
      </p:pic>
      <p:sp>
        <p:nvSpPr>
          <p:cNvPr id="958" name="Google Shape;958;p9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Clutch Pack - Torque Transfer Theory</a:t>
            </a:r>
            <a:endParaRPr sz="2500"/>
          </a:p>
        </p:txBody>
      </p:sp>
      <p:pic>
        <p:nvPicPr>
          <p:cNvPr id="959" name="Google Shape;959;p99"/>
          <p:cNvPicPr preferRelativeResize="0"/>
          <p:nvPr/>
        </p:nvPicPr>
        <p:blipFill>
          <a:blip r:embed="rId4">
            <a:alphaModFix/>
          </a:blip>
          <a:stretch>
            <a:fillRect/>
          </a:stretch>
        </p:blipFill>
        <p:spPr>
          <a:xfrm>
            <a:off x="4607175" y="1329175"/>
            <a:ext cx="4047775" cy="1291441"/>
          </a:xfrm>
          <a:prstGeom prst="rect">
            <a:avLst/>
          </a:prstGeom>
          <a:noFill/>
          <a:ln>
            <a:noFill/>
          </a:ln>
        </p:spPr>
      </p:pic>
      <p:sp>
        <p:nvSpPr>
          <p:cNvPr id="960" name="Google Shape;960;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1" name="Google Shape;961;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2" name="Google Shape;962;p99"/>
          <p:cNvPicPr preferRelativeResize="0"/>
          <p:nvPr/>
        </p:nvPicPr>
        <p:blipFill>
          <a:blip r:embed="rId5">
            <a:alphaModFix/>
          </a:blip>
          <a:stretch>
            <a:fillRect/>
          </a:stretch>
        </p:blipFill>
        <p:spPr>
          <a:xfrm>
            <a:off x="4931629" y="2664476"/>
            <a:ext cx="3398871" cy="23638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0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BMW’s XDrive Clutch System</a:t>
            </a:r>
            <a:endParaRPr/>
          </a:p>
        </p:txBody>
      </p:sp>
      <p:pic>
        <p:nvPicPr>
          <p:cNvPr id="968" name="Google Shape;968;p100"/>
          <p:cNvPicPr preferRelativeResize="0"/>
          <p:nvPr/>
        </p:nvPicPr>
        <p:blipFill>
          <a:blip r:embed="rId3">
            <a:alphaModFix/>
          </a:blip>
          <a:stretch>
            <a:fillRect/>
          </a:stretch>
        </p:blipFill>
        <p:spPr>
          <a:xfrm>
            <a:off x="4745775" y="1429425"/>
            <a:ext cx="3970700" cy="3714074"/>
          </a:xfrm>
          <a:prstGeom prst="rect">
            <a:avLst/>
          </a:prstGeom>
          <a:noFill/>
          <a:ln>
            <a:noFill/>
          </a:ln>
        </p:spPr>
      </p:pic>
      <p:pic>
        <p:nvPicPr>
          <p:cNvPr id="969" name="Google Shape;969;p100"/>
          <p:cNvPicPr preferRelativeResize="0"/>
          <p:nvPr/>
        </p:nvPicPr>
        <p:blipFill rotWithShape="1">
          <a:blip r:embed="rId4">
            <a:alphaModFix/>
          </a:blip>
          <a:srcRect b="9300" l="2293" r="4484" t="5527"/>
          <a:stretch/>
        </p:blipFill>
        <p:spPr>
          <a:xfrm>
            <a:off x="69700" y="1687700"/>
            <a:ext cx="4554274" cy="2839500"/>
          </a:xfrm>
          <a:prstGeom prst="rect">
            <a:avLst/>
          </a:prstGeom>
          <a:noFill/>
          <a:ln>
            <a:noFill/>
          </a:ln>
        </p:spPr>
      </p:pic>
      <p:cxnSp>
        <p:nvCxnSpPr>
          <p:cNvPr id="970" name="Google Shape;970;p100"/>
          <p:cNvCxnSpPr/>
          <p:nvPr/>
        </p:nvCxnSpPr>
        <p:spPr>
          <a:xfrm>
            <a:off x="5499100" y="1855950"/>
            <a:ext cx="8100" cy="624600"/>
          </a:xfrm>
          <a:prstGeom prst="straightConnector1">
            <a:avLst/>
          </a:prstGeom>
          <a:noFill/>
          <a:ln cap="flat" cmpd="sng" w="38100">
            <a:solidFill>
              <a:srgbClr val="48A222"/>
            </a:solidFill>
            <a:prstDash val="solid"/>
            <a:round/>
            <a:headEnd len="med" w="med" type="none"/>
            <a:tailEnd len="med" w="med" type="triangle"/>
          </a:ln>
        </p:spPr>
      </p:cxnSp>
      <p:cxnSp>
        <p:nvCxnSpPr>
          <p:cNvPr id="971" name="Google Shape;971;p100"/>
          <p:cNvCxnSpPr/>
          <p:nvPr/>
        </p:nvCxnSpPr>
        <p:spPr>
          <a:xfrm>
            <a:off x="5941075" y="2187350"/>
            <a:ext cx="8100" cy="624600"/>
          </a:xfrm>
          <a:prstGeom prst="straightConnector1">
            <a:avLst/>
          </a:prstGeom>
          <a:noFill/>
          <a:ln cap="flat" cmpd="sng" w="38100">
            <a:solidFill>
              <a:srgbClr val="48A222"/>
            </a:solidFill>
            <a:prstDash val="solid"/>
            <a:round/>
            <a:headEnd len="med" w="med" type="none"/>
            <a:tailEnd len="med" w="med" type="triangle"/>
          </a:ln>
        </p:spPr>
      </p:cxnSp>
      <p:cxnSp>
        <p:nvCxnSpPr>
          <p:cNvPr id="972" name="Google Shape;972;p100"/>
          <p:cNvCxnSpPr/>
          <p:nvPr/>
        </p:nvCxnSpPr>
        <p:spPr>
          <a:xfrm>
            <a:off x="5986125" y="1312350"/>
            <a:ext cx="8100" cy="624600"/>
          </a:xfrm>
          <a:prstGeom prst="straightConnector1">
            <a:avLst/>
          </a:prstGeom>
          <a:noFill/>
          <a:ln cap="flat" cmpd="sng" w="38100">
            <a:solidFill>
              <a:srgbClr val="48A222"/>
            </a:solidFill>
            <a:prstDash val="solid"/>
            <a:round/>
            <a:headEnd len="med" w="med" type="none"/>
            <a:tailEnd len="med" w="med" type="triangle"/>
          </a:ln>
        </p:spPr>
      </p:cxnSp>
      <p:cxnSp>
        <p:nvCxnSpPr>
          <p:cNvPr id="973" name="Google Shape;973;p100"/>
          <p:cNvCxnSpPr/>
          <p:nvPr/>
        </p:nvCxnSpPr>
        <p:spPr>
          <a:xfrm>
            <a:off x="7183850" y="1687688"/>
            <a:ext cx="8100" cy="624600"/>
          </a:xfrm>
          <a:prstGeom prst="straightConnector1">
            <a:avLst/>
          </a:prstGeom>
          <a:noFill/>
          <a:ln cap="flat" cmpd="sng" w="38100">
            <a:solidFill>
              <a:srgbClr val="48A222"/>
            </a:solidFill>
            <a:prstDash val="solid"/>
            <a:round/>
            <a:headEnd len="med" w="med" type="none"/>
            <a:tailEnd len="med" w="med" type="triangle"/>
          </a:ln>
        </p:spPr>
      </p:cxnSp>
      <p:cxnSp>
        <p:nvCxnSpPr>
          <p:cNvPr id="974" name="Google Shape;974;p100"/>
          <p:cNvCxnSpPr/>
          <p:nvPr/>
        </p:nvCxnSpPr>
        <p:spPr>
          <a:xfrm>
            <a:off x="6727075" y="1312350"/>
            <a:ext cx="8100" cy="624600"/>
          </a:xfrm>
          <a:prstGeom prst="straightConnector1">
            <a:avLst/>
          </a:prstGeom>
          <a:noFill/>
          <a:ln cap="flat" cmpd="sng" w="38100">
            <a:solidFill>
              <a:srgbClr val="48A222"/>
            </a:solidFill>
            <a:prstDash val="solid"/>
            <a:round/>
            <a:headEnd len="med" w="med" type="none"/>
            <a:tailEnd len="med" w="med" type="triangle"/>
          </a:ln>
        </p:spPr>
      </p:cxnSp>
      <p:sp>
        <p:nvSpPr>
          <p:cNvPr id="975" name="Google Shape;975;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6" name="Google Shape;976;p100"/>
          <p:cNvSpPr txBox="1"/>
          <p:nvPr/>
        </p:nvSpPr>
        <p:spPr>
          <a:xfrm>
            <a:off x="739725" y="4567225"/>
            <a:ext cx="3517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BMW XDrive Clutch System</a:t>
            </a:r>
            <a:endParaRPr sz="1700">
              <a:latin typeface="Roboto"/>
              <a:ea typeface="Roboto"/>
              <a:cs typeface="Roboto"/>
              <a:sym typeface="Roboto"/>
            </a:endParaRPr>
          </a:p>
        </p:txBody>
      </p:sp>
      <p:sp>
        <p:nvSpPr>
          <p:cNvPr id="977" name="Google Shape;977;p100"/>
          <p:cNvSpPr txBox="1"/>
          <p:nvPr/>
        </p:nvSpPr>
        <p:spPr>
          <a:xfrm>
            <a:off x="4666188" y="4697100"/>
            <a:ext cx="3517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Our Clutch System</a:t>
            </a:r>
            <a:endParaRPr sz="1700">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BMW’s XDrive Clutch System: How It Works</a:t>
            </a:r>
            <a:endParaRPr/>
          </a:p>
        </p:txBody>
      </p:sp>
      <p:pic>
        <p:nvPicPr>
          <p:cNvPr id="983" name="Google Shape;983;p101"/>
          <p:cNvPicPr preferRelativeResize="0"/>
          <p:nvPr/>
        </p:nvPicPr>
        <p:blipFill>
          <a:blip r:embed="rId3">
            <a:alphaModFix/>
          </a:blip>
          <a:stretch>
            <a:fillRect/>
          </a:stretch>
        </p:blipFill>
        <p:spPr>
          <a:xfrm>
            <a:off x="530050" y="1351525"/>
            <a:ext cx="6399282" cy="3714075"/>
          </a:xfrm>
          <a:prstGeom prst="rect">
            <a:avLst/>
          </a:prstGeom>
          <a:noFill/>
          <a:ln>
            <a:noFill/>
          </a:ln>
        </p:spPr>
      </p:pic>
      <p:cxnSp>
        <p:nvCxnSpPr>
          <p:cNvPr id="984" name="Google Shape;984;p101"/>
          <p:cNvCxnSpPr>
            <a:stCxn id="985" idx="0"/>
          </p:cNvCxnSpPr>
          <p:nvPr/>
        </p:nvCxnSpPr>
        <p:spPr>
          <a:xfrm rot="10800000">
            <a:off x="3952800" y="3587400"/>
            <a:ext cx="220200" cy="549600"/>
          </a:xfrm>
          <a:prstGeom prst="straightConnector1">
            <a:avLst/>
          </a:prstGeom>
          <a:noFill/>
          <a:ln cap="flat" cmpd="sng" w="28575">
            <a:solidFill>
              <a:srgbClr val="FF0000"/>
            </a:solidFill>
            <a:prstDash val="solid"/>
            <a:round/>
            <a:headEnd len="med" w="med" type="none"/>
            <a:tailEnd len="med" w="med" type="triangle"/>
          </a:ln>
        </p:spPr>
      </p:cxnSp>
      <p:sp>
        <p:nvSpPr>
          <p:cNvPr id="985" name="Google Shape;985;p101"/>
          <p:cNvSpPr txBox="1"/>
          <p:nvPr/>
        </p:nvSpPr>
        <p:spPr>
          <a:xfrm>
            <a:off x="3774000" y="4137000"/>
            <a:ext cx="7980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Clutch Basket</a:t>
            </a:r>
            <a:endParaRPr>
              <a:latin typeface="Roboto"/>
              <a:ea typeface="Roboto"/>
              <a:cs typeface="Roboto"/>
              <a:sym typeface="Roboto"/>
            </a:endParaRPr>
          </a:p>
        </p:txBody>
      </p:sp>
      <p:sp>
        <p:nvSpPr>
          <p:cNvPr id="986" name="Google Shape;986;p101"/>
          <p:cNvSpPr txBox="1"/>
          <p:nvPr/>
        </p:nvSpPr>
        <p:spPr>
          <a:xfrm>
            <a:off x="7740875" y="1718263"/>
            <a:ext cx="1066500" cy="3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Lever Arm</a:t>
            </a:r>
            <a:endParaRPr sz="1500">
              <a:latin typeface="Roboto"/>
              <a:ea typeface="Roboto"/>
              <a:cs typeface="Roboto"/>
              <a:sym typeface="Roboto"/>
            </a:endParaRPr>
          </a:p>
        </p:txBody>
      </p:sp>
      <p:sp>
        <p:nvSpPr>
          <p:cNvPr id="987" name="Google Shape;987;p101"/>
          <p:cNvSpPr txBox="1"/>
          <p:nvPr/>
        </p:nvSpPr>
        <p:spPr>
          <a:xfrm>
            <a:off x="7873475" y="2826679"/>
            <a:ext cx="11283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CAM Plate</a:t>
            </a:r>
            <a:endParaRPr sz="1500">
              <a:latin typeface="Roboto"/>
              <a:ea typeface="Roboto"/>
              <a:cs typeface="Roboto"/>
              <a:sym typeface="Roboto"/>
            </a:endParaRPr>
          </a:p>
        </p:txBody>
      </p:sp>
      <p:sp>
        <p:nvSpPr>
          <p:cNvPr id="988" name="Google Shape;988;p101"/>
          <p:cNvSpPr txBox="1"/>
          <p:nvPr/>
        </p:nvSpPr>
        <p:spPr>
          <a:xfrm>
            <a:off x="7425875" y="3313975"/>
            <a:ext cx="16965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Planetary Gearbox</a:t>
            </a:r>
            <a:endParaRPr sz="1500">
              <a:latin typeface="Roboto"/>
              <a:ea typeface="Roboto"/>
              <a:cs typeface="Roboto"/>
              <a:sym typeface="Roboto"/>
            </a:endParaRPr>
          </a:p>
        </p:txBody>
      </p:sp>
      <p:sp>
        <p:nvSpPr>
          <p:cNvPr id="989" name="Google Shape;989;p101"/>
          <p:cNvSpPr txBox="1"/>
          <p:nvPr/>
        </p:nvSpPr>
        <p:spPr>
          <a:xfrm>
            <a:off x="7505025" y="4538700"/>
            <a:ext cx="14553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Stepper Motor</a:t>
            </a:r>
            <a:endParaRPr sz="1500">
              <a:latin typeface="Roboto"/>
              <a:ea typeface="Roboto"/>
              <a:cs typeface="Roboto"/>
              <a:sym typeface="Roboto"/>
            </a:endParaRPr>
          </a:p>
        </p:txBody>
      </p:sp>
      <p:sp>
        <p:nvSpPr>
          <p:cNvPr id="990" name="Google Shape;990;p101"/>
          <p:cNvSpPr txBox="1"/>
          <p:nvPr/>
        </p:nvSpPr>
        <p:spPr>
          <a:xfrm>
            <a:off x="7384425" y="2110638"/>
            <a:ext cx="1696500" cy="57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Ball Bearing </a:t>
            </a:r>
            <a:endParaRPr sz="1500">
              <a:latin typeface="Roboto"/>
              <a:ea typeface="Roboto"/>
              <a:cs typeface="Roboto"/>
              <a:sym typeface="Roboto"/>
            </a:endParaRPr>
          </a:p>
          <a:p>
            <a:pPr indent="0" lvl="0" marL="0" rtl="0" algn="ctr">
              <a:spcBef>
                <a:spcPts val="0"/>
              </a:spcBef>
              <a:spcAft>
                <a:spcPts val="0"/>
              </a:spcAft>
              <a:buNone/>
            </a:pPr>
            <a:r>
              <a:rPr lang="en" sz="1500">
                <a:latin typeface="Roboto"/>
                <a:ea typeface="Roboto"/>
                <a:cs typeface="Roboto"/>
                <a:sym typeface="Roboto"/>
              </a:rPr>
              <a:t>(Force Actuation)</a:t>
            </a:r>
            <a:endParaRPr sz="1500">
              <a:latin typeface="Roboto"/>
              <a:ea typeface="Roboto"/>
              <a:cs typeface="Roboto"/>
              <a:sym typeface="Roboto"/>
            </a:endParaRPr>
          </a:p>
        </p:txBody>
      </p:sp>
      <p:sp>
        <p:nvSpPr>
          <p:cNvPr id="991" name="Google Shape;991;p101"/>
          <p:cNvSpPr txBox="1"/>
          <p:nvPr/>
        </p:nvSpPr>
        <p:spPr>
          <a:xfrm>
            <a:off x="7637781" y="1272650"/>
            <a:ext cx="11898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Shaft</a:t>
            </a:r>
            <a:endParaRPr sz="1500">
              <a:latin typeface="Roboto"/>
              <a:ea typeface="Roboto"/>
              <a:cs typeface="Roboto"/>
              <a:sym typeface="Roboto"/>
            </a:endParaRPr>
          </a:p>
        </p:txBody>
      </p:sp>
      <p:cxnSp>
        <p:nvCxnSpPr>
          <p:cNvPr id="992" name="Google Shape;992;p101"/>
          <p:cNvCxnSpPr>
            <a:stCxn id="989" idx="1"/>
          </p:cNvCxnSpPr>
          <p:nvPr/>
        </p:nvCxnSpPr>
        <p:spPr>
          <a:xfrm rot="10800000">
            <a:off x="6653925" y="4341600"/>
            <a:ext cx="851100" cy="419100"/>
          </a:xfrm>
          <a:prstGeom prst="straightConnector1">
            <a:avLst/>
          </a:prstGeom>
          <a:noFill/>
          <a:ln cap="flat" cmpd="sng" w="28575">
            <a:solidFill>
              <a:srgbClr val="FF0000"/>
            </a:solidFill>
            <a:prstDash val="solid"/>
            <a:round/>
            <a:headEnd len="med" w="med" type="none"/>
            <a:tailEnd len="med" w="med" type="triangle"/>
          </a:ln>
        </p:spPr>
      </p:cxnSp>
      <p:cxnSp>
        <p:nvCxnSpPr>
          <p:cNvPr id="993" name="Google Shape;993;p101"/>
          <p:cNvCxnSpPr/>
          <p:nvPr/>
        </p:nvCxnSpPr>
        <p:spPr>
          <a:xfrm rot="10800000">
            <a:off x="6536000" y="2810950"/>
            <a:ext cx="1209300" cy="733500"/>
          </a:xfrm>
          <a:prstGeom prst="straightConnector1">
            <a:avLst/>
          </a:prstGeom>
          <a:noFill/>
          <a:ln cap="flat" cmpd="sng" w="28575">
            <a:solidFill>
              <a:srgbClr val="FF0000"/>
            </a:solidFill>
            <a:prstDash val="solid"/>
            <a:round/>
            <a:headEnd len="med" w="med" type="none"/>
            <a:tailEnd len="med" w="med" type="triangle"/>
          </a:ln>
        </p:spPr>
      </p:cxnSp>
      <p:cxnSp>
        <p:nvCxnSpPr>
          <p:cNvPr id="994" name="Google Shape;994;p101"/>
          <p:cNvCxnSpPr>
            <a:stCxn id="987" idx="1"/>
          </p:cNvCxnSpPr>
          <p:nvPr/>
        </p:nvCxnSpPr>
        <p:spPr>
          <a:xfrm rot="10800000">
            <a:off x="6737375" y="2391079"/>
            <a:ext cx="1136100" cy="657600"/>
          </a:xfrm>
          <a:prstGeom prst="straightConnector1">
            <a:avLst/>
          </a:prstGeom>
          <a:noFill/>
          <a:ln cap="flat" cmpd="sng" w="28575">
            <a:solidFill>
              <a:srgbClr val="FF0000"/>
            </a:solidFill>
            <a:prstDash val="solid"/>
            <a:round/>
            <a:headEnd len="med" w="med" type="none"/>
            <a:tailEnd len="med" w="med" type="triangle"/>
          </a:ln>
        </p:spPr>
      </p:cxnSp>
      <p:sp>
        <p:nvSpPr>
          <p:cNvPr id="995" name="Google Shape;995;p101"/>
          <p:cNvSpPr txBox="1"/>
          <p:nvPr/>
        </p:nvSpPr>
        <p:spPr>
          <a:xfrm>
            <a:off x="7546475" y="4039475"/>
            <a:ext cx="14553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Shaft Bearing</a:t>
            </a:r>
            <a:endParaRPr sz="1500">
              <a:latin typeface="Roboto"/>
              <a:ea typeface="Roboto"/>
              <a:cs typeface="Roboto"/>
              <a:sym typeface="Roboto"/>
            </a:endParaRPr>
          </a:p>
        </p:txBody>
      </p:sp>
      <p:cxnSp>
        <p:nvCxnSpPr>
          <p:cNvPr id="996" name="Google Shape;996;p101"/>
          <p:cNvCxnSpPr>
            <a:stCxn id="995" idx="1"/>
          </p:cNvCxnSpPr>
          <p:nvPr/>
        </p:nvCxnSpPr>
        <p:spPr>
          <a:xfrm rot="10800000">
            <a:off x="6316475" y="3159575"/>
            <a:ext cx="1230000" cy="1101900"/>
          </a:xfrm>
          <a:prstGeom prst="straightConnector1">
            <a:avLst/>
          </a:prstGeom>
          <a:noFill/>
          <a:ln cap="flat" cmpd="sng" w="28575">
            <a:solidFill>
              <a:srgbClr val="FF0000"/>
            </a:solidFill>
            <a:prstDash val="solid"/>
            <a:round/>
            <a:headEnd len="med" w="med" type="none"/>
            <a:tailEnd len="med" w="med" type="triangle"/>
          </a:ln>
        </p:spPr>
      </p:cxnSp>
      <p:cxnSp>
        <p:nvCxnSpPr>
          <p:cNvPr id="997" name="Google Shape;997;p101"/>
          <p:cNvCxnSpPr/>
          <p:nvPr/>
        </p:nvCxnSpPr>
        <p:spPr>
          <a:xfrm rot="10800000">
            <a:off x="6662975" y="2112525"/>
            <a:ext cx="915300" cy="214200"/>
          </a:xfrm>
          <a:prstGeom prst="straightConnector1">
            <a:avLst/>
          </a:prstGeom>
          <a:noFill/>
          <a:ln cap="flat" cmpd="sng" w="28575">
            <a:solidFill>
              <a:srgbClr val="FF0000"/>
            </a:solidFill>
            <a:prstDash val="solid"/>
            <a:round/>
            <a:headEnd len="med" w="med" type="none"/>
            <a:tailEnd len="med" w="med" type="triangle"/>
          </a:ln>
        </p:spPr>
      </p:cxnSp>
      <p:cxnSp>
        <p:nvCxnSpPr>
          <p:cNvPr id="998" name="Google Shape;998;p101"/>
          <p:cNvCxnSpPr>
            <a:stCxn id="991" idx="1"/>
          </p:cNvCxnSpPr>
          <p:nvPr/>
        </p:nvCxnSpPr>
        <p:spPr>
          <a:xfrm flipH="1">
            <a:off x="5977581" y="1494650"/>
            <a:ext cx="1660200" cy="22500"/>
          </a:xfrm>
          <a:prstGeom prst="straightConnector1">
            <a:avLst/>
          </a:prstGeom>
          <a:noFill/>
          <a:ln cap="flat" cmpd="sng" w="28575">
            <a:solidFill>
              <a:srgbClr val="FF0000"/>
            </a:solidFill>
            <a:prstDash val="solid"/>
            <a:round/>
            <a:headEnd len="med" w="med" type="none"/>
            <a:tailEnd len="med" w="med" type="triangle"/>
          </a:ln>
        </p:spPr>
      </p:cxnSp>
      <p:cxnSp>
        <p:nvCxnSpPr>
          <p:cNvPr id="999" name="Google Shape;999;p101"/>
          <p:cNvCxnSpPr>
            <a:stCxn id="986" idx="1"/>
          </p:cNvCxnSpPr>
          <p:nvPr/>
        </p:nvCxnSpPr>
        <p:spPr>
          <a:xfrm rot="10800000">
            <a:off x="6739475" y="1845763"/>
            <a:ext cx="1001400" cy="42300"/>
          </a:xfrm>
          <a:prstGeom prst="straightConnector1">
            <a:avLst/>
          </a:prstGeom>
          <a:noFill/>
          <a:ln cap="flat" cmpd="sng" w="28575">
            <a:solidFill>
              <a:srgbClr val="FF0000"/>
            </a:solidFill>
            <a:prstDash val="solid"/>
            <a:round/>
            <a:headEnd len="med" w="med" type="none"/>
            <a:tailEnd len="med" w="med" type="triangle"/>
          </a:ln>
        </p:spPr>
      </p:cxnSp>
      <p:cxnSp>
        <p:nvCxnSpPr>
          <p:cNvPr id="1000" name="Google Shape;1000;p101"/>
          <p:cNvCxnSpPr/>
          <p:nvPr/>
        </p:nvCxnSpPr>
        <p:spPr>
          <a:xfrm flipH="1" rot="10800000">
            <a:off x="1064450" y="1613275"/>
            <a:ext cx="2230200" cy="2249100"/>
          </a:xfrm>
          <a:prstGeom prst="straightConnector1">
            <a:avLst/>
          </a:prstGeom>
          <a:noFill/>
          <a:ln cap="flat" cmpd="sng" w="19050">
            <a:solidFill>
              <a:srgbClr val="FF0000"/>
            </a:solidFill>
            <a:prstDash val="solid"/>
            <a:round/>
            <a:headEnd len="med" w="med" type="none"/>
            <a:tailEnd len="med" w="med" type="triangle"/>
          </a:ln>
        </p:spPr>
      </p:cxnSp>
      <p:sp>
        <p:nvSpPr>
          <p:cNvPr id="1001" name="Google Shape;1001;p101"/>
          <p:cNvSpPr txBox="1"/>
          <p:nvPr/>
        </p:nvSpPr>
        <p:spPr>
          <a:xfrm>
            <a:off x="92981" y="3783250"/>
            <a:ext cx="1189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Fulcrum</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Pin</a:t>
            </a:r>
            <a:endParaRPr>
              <a:latin typeface="Roboto"/>
              <a:ea typeface="Roboto"/>
              <a:cs typeface="Roboto"/>
              <a:sym typeface="Roboto"/>
            </a:endParaRPr>
          </a:p>
        </p:txBody>
      </p:sp>
      <p:cxnSp>
        <p:nvCxnSpPr>
          <p:cNvPr id="1002" name="Google Shape;1002;p101"/>
          <p:cNvCxnSpPr/>
          <p:nvPr/>
        </p:nvCxnSpPr>
        <p:spPr>
          <a:xfrm>
            <a:off x="2175500" y="1272650"/>
            <a:ext cx="8100" cy="624600"/>
          </a:xfrm>
          <a:prstGeom prst="straightConnector1">
            <a:avLst/>
          </a:prstGeom>
          <a:noFill/>
          <a:ln cap="flat" cmpd="sng" w="38100">
            <a:solidFill>
              <a:srgbClr val="48A222"/>
            </a:solidFill>
            <a:prstDash val="solid"/>
            <a:round/>
            <a:headEnd len="med" w="med" type="none"/>
            <a:tailEnd len="med" w="med" type="triangle"/>
          </a:ln>
        </p:spPr>
      </p:cxnSp>
      <p:cxnSp>
        <p:nvCxnSpPr>
          <p:cNvPr id="1003" name="Google Shape;1003;p101"/>
          <p:cNvCxnSpPr/>
          <p:nvPr/>
        </p:nvCxnSpPr>
        <p:spPr>
          <a:xfrm rot="10800000">
            <a:off x="6585275" y="2076013"/>
            <a:ext cx="12600" cy="524700"/>
          </a:xfrm>
          <a:prstGeom prst="straightConnector1">
            <a:avLst/>
          </a:prstGeom>
          <a:noFill/>
          <a:ln cap="flat" cmpd="sng" w="38100">
            <a:solidFill>
              <a:srgbClr val="0000FF"/>
            </a:solidFill>
            <a:prstDash val="solid"/>
            <a:round/>
            <a:headEnd len="med" w="med" type="none"/>
            <a:tailEnd len="med" w="med" type="triangle"/>
          </a:ln>
        </p:spPr>
      </p:cxnSp>
      <p:cxnSp>
        <p:nvCxnSpPr>
          <p:cNvPr id="1004" name="Google Shape;1004;p101"/>
          <p:cNvCxnSpPr/>
          <p:nvPr/>
        </p:nvCxnSpPr>
        <p:spPr>
          <a:xfrm>
            <a:off x="2981625" y="1272650"/>
            <a:ext cx="8100" cy="624600"/>
          </a:xfrm>
          <a:prstGeom prst="straightConnector1">
            <a:avLst/>
          </a:prstGeom>
          <a:noFill/>
          <a:ln cap="flat" cmpd="sng" w="38100">
            <a:solidFill>
              <a:srgbClr val="48A222"/>
            </a:solidFill>
            <a:prstDash val="solid"/>
            <a:round/>
            <a:headEnd len="med" w="med" type="none"/>
            <a:tailEnd len="med" w="med" type="triangle"/>
          </a:ln>
        </p:spPr>
      </p:cxnSp>
      <p:cxnSp>
        <p:nvCxnSpPr>
          <p:cNvPr id="1005" name="Google Shape;1005;p101"/>
          <p:cNvCxnSpPr/>
          <p:nvPr/>
        </p:nvCxnSpPr>
        <p:spPr>
          <a:xfrm>
            <a:off x="2617925" y="1272650"/>
            <a:ext cx="8100" cy="624600"/>
          </a:xfrm>
          <a:prstGeom prst="straightConnector1">
            <a:avLst/>
          </a:prstGeom>
          <a:noFill/>
          <a:ln cap="flat" cmpd="sng" w="38100">
            <a:solidFill>
              <a:srgbClr val="48A222"/>
            </a:solidFill>
            <a:prstDash val="solid"/>
            <a:round/>
            <a:headEnd len="med" w="med" type="none"/>
            <a:tailEnd len="med" w="med" type="triangle"/>
          </a:ln>
        </p:spPr>
      </p:cxnSp>
      <p:sp>
        <p:nvSpPr>
          <p:cNvPr id="1006" name="Google Shape;1006;p101"/>
          <p:cNvSpPr txBox="1"/>
          <p:nvPr/>
        </p:nvSpPr>
        <p:spPr>
          <a:xfrm>
            <a:off x="6" y="1273100"/>
            <a:ext cx="1189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Pressure Plate</a:t>
            </a:r>
            <a:endParaRPr>
              <a:latin typeface="Roboto"/>
              <a:ea typeface="Roboto"/>
              <a:cs typeface="Roboto"/>
              <a:sym typeface="Roboto"/>
            </a:endParaRPr>
          </a:p>
        </p:txBody>
      </p:sp>
      <p:cxnSp>
        <p:nvCxnSpPr>
          <p:cNvPr id="1007" name="Google Shape;1007;p101"/>
          <p:cNvCxnSpPr/>
          <p:nvPr/>
        </p:nvCxnSpPr>
        <p:spPr>
          <a:xfrm>
            <a:off x="942825" y="1680275"/>
            <a:ext cx="401400" cy="252000"/>
          </a:xfrm>
          <a:prstGeom prst="straightConnector1">
            <a:avLst/>
          </a:prstGeom>
          <a:noFill/>
          <a:ln cap="flat" cmpd="sng" w="28575">
            <a:solidFill>
              <a:srgbClr val="FF0000"/>
            </a:solidFill>
            <a:prstDash val="solid"/>
            <a:round/>
            <a:headEnd len="med" w="med" type="none"/>
            <a:tailEnd len="med" w="med" type="triangle"/>
          </a:ln>
        </p:spPr>
      </p:cxnSp>
      <p:sp>
        <p:nvSpPr>
          <p:cNvPr id="1008" name="Google Shape;1008;p101"/>
          <p:cNvSpPr txBox="1"/>
          <p:nvPr/>
        </p:nvSpPr>
        <p:spPr>
          <a:xfrm>
            <a:off x="1681025" y="4039475"/>
            <a:ext cx="1385400" cy="57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Steel &amp; Friction Plates</a:t>
            </a:r>
            <a:endParaRPr>
              <a:latin typeface="Roboto"/>
              <a:ea typeface="Roboto"/>
              <a:cs typeface="Roboto"/>
              <a:sym typeface="Roboto"/>
            </a:endParaRPr>
          </a:p>
        </p:txBody>
      </p:sp>
      <p:cxnSp>
        <p:nvCxnSpPr>
          <p:cNvPr id="1009" name="Google Shape;1009;p101"/>
          <p:cNvCxnSpPr>
            <a:stCxn id="1008" idx="0"/>
          </p:cNvCxnSpPr>
          <p:nvPr/>
        </p:nvCxnSpPr>
        <p:spPr>
          <a:xfrm flipH="1" rot="10800000">
            <a:off x="2373725" y="2863775"/>
            <a:ext cx="518400" cy="1175700"/>
          </a:xfrm>
          <a:prstGeom prst="straightConnector1">
            <a:avLst/>
          </a:prstGeom>
          <a:noFill/>
          <a:ln cap="flat" cmpd="sng" w="28575">
            <a:solidFill>
              <a:srgbClr val="FF0000"/>
            </a:solidFill>
            <a:prstDash val="solid"/>
            <a:round/>
            <a:headEnd len="med" w="med" type="none"/>
            <a:tailEnd len="med" w="med" type="triangle"/>
          </a:ln>
        </p:spPr>
      </p:cxnSp>
      <p:cxnSp>
        <p:nvCxnSpPr>
          <p:cNvPr id="1010" name="Google Shape;1010;p101"/>
          <p:cNvCxnSpPr>
            <a:stCxn id="1008" idx="0"/>
          </p:cNvCxnSpPr>
          <p:nvPr/>
        </p:nvCxnSpPr>
        <p:spPr>
          <a:xfrm flipH="1" rot="10800000">
            <a:off x="2373725" y="3231275"/>
            <a:ext cx="650100" cy="808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2"/>
          <p:cNvSpPr txBox="1"/>
          <p:nvPr>
            <p:ph type="title"/>
          </p:nvPr>
        </p:nvSpPr>
        <p:spPr>
          <a:xfrm>
            <a:off x="311725" y="500925"/>
            <a:ext cx="87093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XDrive Clutch CAM System (Sectional View)</a:t>
            </a:r>
            <a:endParaRPr sz="2600"/>
          </a:p>
        </p:txBody>
      </p:sp>
      <p:sp>
        <p:nvSpPr>
          <p:cNvPr id="1016" name="Google Shape;1016;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17" name="Google Shape;1017;p102"/>
          <p:cNvPicPr preferRelativeResize="0"/>
          <p:nvPr/>
        </p:nvPicPr>
        <p:blipFill>
          <a:blip r:embed="rId3">
            <a:alphaModFix/>
          </a:blip>
          <a:stretch>
            <a:fillRect/>
          </a:stretch>
        </p:blipFill>
        <p:spPr>
          <a:xfrm>
            <a:off x="1190875" y="1342750"/>
            <a:ext cx="6762241" cy="37140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3"/>
          <p:cNvSpPr txBox="1"/>
          <p:nvPr>
            <p:ph type="title"/>
          </p:nvPr>
        </p:nvSpPr>
        <p:spPr>
          <a:xfrm>
            <a:off x="311725" y="500925"/>
            <a:ext cx="87093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XDrive CAM-Lever Arm Actuation (Sectional View)</a:t>
            </a:r>
            <a:endParaRPr sz="2600"/>
          </a:p>
        </p:txBody>
      </p:sp>
      <p:pic>
        <p:nvPicPr>
          <p:cNvPr id="1023" name="Google Shape;1023;p103" title="Cam Clutch Ass sectioned.avi">
            <a:hlinkClick r:id="rId3"/>
          </p:cNvPr>
          <p:cNvPicPr preferRelativeResize="0"/>
          <p:nvPr/>
        </p:nvPicPr>
        <p:blipFill>
          <a:blip r:embed="rId4">
            <a:alphaModFix/>
          </a:blip>
          <a:stretch>
            <a:fillRect/>
          </a:stretch>
        </p:blipFill>
        <p:spPr>
          <a:xfrm>
            <a:off x="-1291125" y="1273700"/>
            <a:ext cx="11304149" cy="3800201"/>
          </a:xfrm>
          <a:prstGeom prst="rect">
            <a:avLst/>
          </a:prstGeom>
          <a:noFill/>
          <a:ln>
            <a:noFill/>
          </a:ln>
          <a:effectLst>
            <a:outerShdw blurRad="57150" rotWithShape="0" algn="bl" dir="5400000" dist="19050">
              <a:srgbClr val="000000">
                <a:alpha val="50000"/>
              </a:srgbClr>
            </a:outerShdw>
          </a:effectLst>
        </p:spPr>
      </p:pic>
      <p:sp>
        <p:nvSpPr>
          <p:cNvPr id="1024" name="Google Shape;1024;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of Previous Chassis Design</a:t>
            </a:r>
            <a:endParaRPr/>
          </a:p>
          <a:p>
            <a:pPr indent="0" lvl="0" marL="0" rtl="0" algn="l">
              <a:spcBef>
                <a:spcPts val="0"/>
              </a:spcBef>
              <a:spcAft>
                <a:spcPts val="0"/>
              </a:spcAft>
              <a:buNone/>
            </a:pPr>
            <a:r>
              <a:t/>
            </a:r>
            <a:endParaRPr/>
          </a:p>
        </p:txBody>
      </p:sp>
      <p:sp>
        <p:nvSpPr>
          <p:cNvPr id="254" name="Google Shape;254;p32"/>
          <p:cNvSpPr txBox="1"/>
          <p:nvPr>
            <p:ph idx="1" type="body"/>
          </p:nvPr>
        </p:nvSpPr>
        <p:spPr>
          <a:xfrm>
            <a:off x="2572050" y="4306950"/>
            <a:ext cx="3999900" cy="39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200">
                <a:solidFill>
                  <a:srgbClr val="000000"/>
                </a:solidFill>
              </a:rPr>
              <a:t>2020 Chassis</a:t>
            </a:r>
            <a:endParaRPr i="1" sz="1200">
              <a:solidFill>
                <a:srgbClr val="000000"/>
              </a:solidFill>
            </a:endParaRPr>
          </a:p>
          <a:p>
            <a:pPr indent="0" lvl="0" marL="0" rtl="0" algn="l">
              <a:spcBef>
                <a:spcPts val="0"/>
              </a:spcBef>
              <a:spcAft>
                <a:spcPts val="1200"/>
              </a:spcAft>
              <a:buNone/>
            </a:pPr>
            <a:r>
              <a:t/>
            </a:r>
            <a:endParaRPr/>
          </a:p>
        </p:txBody>
      </p:sp>
      <p:sp>
        <p:nvSpPr>
          <p:cNvPr id="255" name="Google Shape;25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6" name="Google Shape;256;p32"/>
          <p:cNvPicPr preferRelativeResize="0"/>
          <p:nvPr/>
        </p:nvPicPr>
        <p:blipFill>
          <a:blip r:embed="rId3">
            <a:alphaModFix/>
          </a:blip>
          <a:stretch>
            <a:fillRect/>
          </a:stretch>
        </p:blipFill>
        <p:spPr>
          <a:xfrm>
            <a:off x="662600" y="1429752"/>
            <a:ext cx="3298074" cy="2644075"/>
          </a:xfrm>
          <a:prstGeom prst="rect">
            <a:avLst/>
          </a:prstGeom>
          <a:noFill/>
          <a:ln>
            <a:noFill/>
          </a:ln>
        </p:spPr>
      </p:pic>
      <p:pic>
        <p:nvPicPr>
          <p:cNvPr id="257" name="Google Shape;257;p32"/>
          <p:cNvPicPr preferRelativeResize="0"/>
          <p:nvPr/>
        </p:nvPicPr>
        <p:blipFill>
          <a:blip r:embed="rId4">
            <a:alphaModFix/>
          </a:blip>
          <a:stretch>
            <a:fillRect/>
          </a:stretch>
        </p:blipFill>
        <p:spPr>
          <a:xfrm>
            <a:off x="5162312" y="1429750"/>
            <a:ext cx="3340115" cy="26440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 Arm Mechanical Advantage</a:t>
            </a:r>
            <a:endParaRPr/>
          </a:p>
        </p:txBody>
      </p:sp>
      <p:sp>
        <p:nvSpPr>
          <p:cNvPr id="1030" name="Google Shape;1030;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1" name="Google Shape;1031;p104"/>
          <p:cNvPicPr preferRelativeResize="0"/>
          <p:nvPr/>
        </p:nvPicPr>
        <p:blipFill rotWithShape="1">
          <a:blip r:embed="rId3">
            <a:alphaModFix/>
          </a:blip>
          <a:srcRect b="0" l="0" r="0" t="-3188"/>
          <a:stretch/>
        </p:blipFill>
        <p:spPr>
          <a:xfrm>
            <a:off x="0" y="1174691"/>
            <a:ext cx="9144002" cy="3389876"/>
          </a:xfrm>
          <a:prstGeom prst="rect">
            <a:avLst/>
          </a:prstGeom>
          <a:noFill/>
          <a:ln>
            <a:noFill/>
          </a:ln>
        </p:spPr>
      </p:pic>
      <p:pic>
        <p:nvPicPr>
          <p:cNvPr id="1032" name="Google Shape;1032;p104"/>
          <p:cNvPicPr preferRelativeResize="0"/>
          <p:nvPr/>
        </p:nvPicPr>
        <p:blipFill rotWithShape="1">
          <a:blip r:embed="rId4">
            <a:alphaModFix/>
          </a:blip>
          <a:srcRect b="0" l="-4580" r="4579" t="-7227"/>
          <a:stretch/>
        </p:blipFill>
        <p:spPr>
          <a:xfrm>
            <a:off x="6279300" y="3644800"/>
            <a:ext cx="2193150" cy="1498700"/>
          </a:xfrm>
          <a:prstGeom prst="rect">
            <a:avLst/>
          </a:prstGeom>
          <a:noFill/>
          <a:ln>
            <a:noFill/>
          </a:ln>
        </p:spPr>
      </p:pic>
      <p:sp>
        <p:nvSpPr>
          <p:cNvPr id="1033" name="Google Shape;1033;p104"/>
          <p:cNvSpPr txBox="1"/>
          <p:nvPr/>
        </p:nvSpPr>
        <p:spPr>
          <a:xfrm>
            <a:off x="2703138" y="4564575"/>
            <a:ext cx="351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oboto"/>
                <a:ea typeface="Roboto"/>
                <a:cs typeface="Roboto"/>
                <a:sym typeface="Roboto"/>
              </a:rPr>
              <a:t>Lever Arm Measurements</a:t>
            </a:r>
            <a:endParaRPr sz="1800">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05"/>
          <p:cNvPicPr preferRelativeResize="0"/>
          <p:nvPr/>
        </p:nvPicPr>
        <p:blipFill>
          <a:blip r:embed="rId3">
            <a:alphaModFix/>
          </a:blip>
          <a:stretch>
            <a:fillRect/>
          </a:stretch>
        </p:blipFill>
        <p:spPr>
          <a:xfrm>
            <a:off x="6955425" y="1277025"/>
            <a:ext cx="1875124" cy="1259324"/>
          </a:xfrm>
          <a:prstGeom prst="rect">
            <a:avLst/>
          </a:prstGeom>
          <a:noFill/>
          <a:ln>
            <a:noFill/>
          </a:ln>
        </p:spPr>
      </p:pic>
      <p:pic>
        <p:nvPicPr>
          <p:cNvPr id="1039" name="Google Shape;1039;p105"/>
          <p:cNvPicPr preferRelativeResize="0"/>
          <p:nvPr/>
        </p:nvPicPr>
        <p:blipFill>
          <a:blip r:embed="rId4">
            <a:alphaModFix/>
          </a:blip>
          <a:stretch>
            <a:fillRect/>
          </a:stretch>
        </p:blipFill>
        <p:spPr>
          <a:xfrm>
            <a:off x="6955425" y="2536350"/>
            <a:ext cx="1840070" cy="2607150"/>
          </a:xfrm>
          <a:prstGeom prst="rect">
            <a:avLst/>
          </a:prstGeom>
          <a:noFill/>
          <a:ln>
            <a:noFill/>
          </a:ln>
        </p:spPr>
      </p:pic>
      <p:sp>
        <p:nvSpPr>
          <p:cNvPr id="1040" name="Google Shape;1040;p10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Cylindrical Ramp Mechanical Advantage</a:t>
            </a:r>
            <a:endParaRPr/>
          </a:p>
        </p:txBody>
      </p:sp>
      <p:sp>
        <p:nvSpPr>
          <p:cNvPr id="1041" name="Google Shape;1041;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2" name="Google Shape;1042;p105"/>
          <p:cNvPicPr preferRelativeResize="0"/>
          <p:nvPr/>
        </p:nvPicPr>
        <p:blipFill>
          <a:blip r:embed="rId5">
            <a:alphaModFix/>
          </a:blip>
          <a:stretch>
            <a:fillRect/>
          </a:stretch>
        </p:blipFill>
        <p:spPr>
          <a:xfrm>
            <a:off x="0" y="1277025"/>
            <a:ext cx="6880730" cy="3866475"/>
          </a:xfrm>
          <a:prstGeom prst="rect">
            <a:avLst/>
          </a:prstGeom>
          <a:noFill/>
          <a:ln>
            <a:noFill/>
          </a:ln>
        </p:spPr>
      </p:pic>
      <p:cxnSp>
        <p:nvCxnSpPr>
          <p:cNvPr id="1043" name="Google Shape;1043;p105"/>
          <p:cNvCxnSpPr/>
          <p:nvPr/>
        </p:nvCxnSpPr>
        <p:spPr>
          <a:xfrm rot="10800000">
            <a:off x="5133600" y="3270275"/>
            <a:ext cx="6300" cy="514500"/>
          </a:xfrm>
          <a:prstGeom prst="straightConnector1">
            <a:avLst/>
          </a:prstGeom>
          <a:noFill/>
          <a:ln cap="flat" cmpd="sng" w="38100">
            <a:solidFill>
              <a:srgbClr val="0000FF"/>
            </a:solidFill>
            <a:prstDash val="solid"/>
            <a:round/>
            <a:headEnd len="med" w="med" type="none"/>
            <a:tailEnd len="med" w="med" type="triangle"/>
          </a:ln>
        </p:spPr>
      </p:cxnSp>
      <p:sp>
        <p:nvSpPr>
          <p:cNvPr id="1044" name="Google Shape;1044;p105"/>
          <p:cNvSpPr txBox="1"/>
          <p:nvPr/>
        </p:nvSpPr>
        <p:spPr>
          <a:xfrm>
            <a:off x="4712325" y="3702600"/>
            <a:ext cx="100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Roboto"/>
                <a:ea typeface="Roboto"/>
                <a:cs typeface="Roboto"/>
                <a:sym typeface="Roboto"/>
              </a:rPr>
              <a:t>F</a:t>
            </a:r>
            <a:r>
              <a:rPr b="1" baseline="-25000" lang="en" sz="2300">
                <a:solidFill>
                  <a:srgbClr val="0000FF"/>
                </a:solidFill>
                <a:latin typeface="Roboto"/>
                <a:ea typeface="Roboto"/>
                <a:cs typeface="Roboto"/>
                <a:sym typeface="Roboto"/>
              </a:rPr>
              <a:t>Normal</a:t>
            </a:r>
            <a:endParaRPr b="1" baseline="-25000" sz="2300">
              <a:solidFill>
                <a:srgbClr val="0000FF"/>
              </a:solidFill>
              <a:latin typeface="Roboto"/>
              <a:ea typeface="Roboto"/>
              <a:cs typeface="Roboto"/>
              <a:sym typeface="Roboto"/>
            </a:endParaRPr>
          </a:p>
        </p:txBody>
      </p:sp>
      <p:cxnSp>
        <p:nvCxnSpPr>
          <p:cNvPr id="1045" name="Google Shape;1045;p105"/>
          <p:cNvCxnSpPr/>
          <p:nvPr/>
        </p:nvCxnSpPr>
        <p:spPr>
          <a:xfrm flipH="1" rot="10800000">
            <a:off x="4458475" y="3270275"/>
            <a:ext cx="594600" cy="230700"/>
          </a:xfrm>
          <a:prstGeom prst="straightConnector1">
            <a:avLst/>
          </a:prstGeom>
          <a:noFill/>
          <a:ln cap="flat" cmpd="sng" w="38100">
            <a:solidFill>
              <a:srgbClr val="CC0000"/>
            </a:solidFill>
            <a:prstDash val="solid"/>
            <a:round/>
            <a:headEnd len="med" w="med" type="none"/>
            <a:tailEnd len="med" w="med" type="triangle"/>
          </a:ln>
        </p:spPr>
      </p:cxnSp>
      <p:sp>
        <p:nvSpPr>
          <p:cNvPr id="1046" name="Google Shape;1046;p105"/>
          <p:cNvSpPr txBox="1"/>
          <p:nvPr/>
        </p:nvSpPr>
        <p:spPr>
          <a:xfrm>
            <a:off x="4047275" y="3258125"/>
            <a:ext cx="453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CC0000"/>
                </a:solidFill>
                <a:latin typeface="Roboto"/>
                <a:ea typeface="Roboto"/>
                <a:cs typeface="Roboto"/>
                <a:sym typeface="Roboto"/>
              </a:rPr>
              <a:t>F</a:t>
            </a:r>
            <a:r>
              <a:rPr b="1" baseline="-25000" lang="en" sz="2300">
                <a:solidFill>
                  <a:srgbClr val="CC0000"/>
                </a:solidFill>
                <a:latin typeface="Roboto"/>
                <a:ea typeface="Roboto"/>
                <a:cs typeface="Roboto"/>
                <a:sym typeface="Roboto"/>
              </a:rPr>
              <a:t>f</a:t>
            </a:r>
            <a:endParaRPr b="1" baseline="-25000" sz="2300">
              <a:solidFill>
                <a:srgbClr val="CC0000"/>
              </a:solidFill>
              <a:latin typeface="Roboto"/>
              <a:ea typeface="Roboto"/>
              <a:cs typeface="Roboto"/>
              <a:sym typeface="Roboto"/>
            </a:endParaRPr>
          </a:p>
        </p:txBody>
      </p:sp>
      <p:cxnSp>
        <p:nvCxnSpPr>
          <p:cNvPr id="1047" name="Google Shape;1047;p105"/>
          <p:cNvCxnSpPr/>
          <p:nvPr/>
        </p:nvCxnSpPr>
        <p:spPr>
          <a:xfrm flipH="1" rot="10800000">
            <a:off x="3285925" y="1717775"/>
            <a:ext cx="7500" cy="851100"/>
          </a:xfrm>
          <a:prstGeom prst="straightConnector1">
            <a:avLst/>
          </a:prstGeom>
          <a:noFill/>
          <a:ln cap="flat" cmpd="sng" w="38100">
            <a:solidFill>
              <a:srgbClr val="00FFFF"/>
            </a:solidFill>
            <a:prstDash val="solid"/>
            <a:round/>
            <a:headEnd len="med" w="med" type="none"/>
            <a:tailEnd len="med" w="med" type="triangle"/>
          </a:ln>
        </p:spPr>
      </p:cxnSp>
      <p:sp>
        <p:nvSpPr>
          <p:cNvPr id="1048" name="Google Shape;1048;p105"/>
          <p:cNvSpPr txBox="1"/>
          <p:nvPr/>
        </p:nvSpPr>
        <p:spPr>
          <a:xfrm>
            <a:off x="3007325" y="1155050"/>
            <a:ext cx="623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FFFF"/>
                </a:solidFill>
                <a:latin typeface="Roboto"/>
                <a:ea typeface="Roboto"/>
                <a:cs typeface="Roboto"/>
                <a:sym typeface="Roboto"/>
              </a:rPr>
              <a:t>T</a:t>
            </a:r>
            <a:r>
              <a:rPr b="1" baseline="-25000" lang="en" sz="2300">
                <a:solidFill>
                  <a:srgbClr val="00FFFF"/>
                </a:solidFill>
                <a:latin typeface="Roboto"/>
                <a:ea typeface="Roboto"/>
                <a:cs typeface="Roboto"/>
                <a:sym typeface="Roboto"/>
              </a:rPr>
              <a:t>2</a:t>
            </a:r>
            <a:endParaRPr b="1" baseline="-25000" sz="2300">
              <a:solidFill>
                <a:srgbClr val="00FFFF"/>
              </a:solidFill>
              <a:latin typeface="Roboto"/>
              <a:ea typeface="Roboto"/>
              <a:cs typeface="Roboto"/>
              <a:sym typeface="Roboto"/>
            </a:endParaRPr>
          </a:p>
        </p:txBody>
      </p:sp>
      <p:cxnSp>
        <p:nvCxnSpPr>
          <p:cNvPr id="1049" name="Google Shape;1049;p105"/>
          <p:cNvCxnSpPr/>
          <p:nvPr/>
        </p:nvCxnSpPr>
        <p:spPr>
          <a:xfrm>
            <a:off x="3293425" y="2785425"/>
            <a:ext cx="1780800" cy="412800"/>
          </a:xfrm>
          <a:prstGeom prst="straightConnector1">
            <a:avLst/>
          </a:prstGeom>
          <a:noFill/>
          <a:ln cap="flat" cmpd="sng" w="38100">
            <a:solidFill>
              <a:srgbClr val="CC0000"/>
            </a:solidFill>
            <a:prstDash val="solid"/>
            <a:round/>
            <a:headEnd len="med" w="med" type="none"/>
            <a:tailEnd len="med" w="med" type="none"/>
          </a:ln>
        </p:spPr>
      </p:cxnSp>
      <p:cxnSp>
        <p:nvCxnSpPr>
          <p:cNvPr id="1050" name="Google Shape;1050;p105"/>
          <p:cNvCxnSpPr/>
          <p:nvPr/>
        </p:nvCxnSpPr>
        <p:spPr>
          <a:xfrm rot="10800000">
            <a:off x="3285924" y="2072175"/>
            <a:ext cx="0" cy="762300"/>
          </a:xfrm>
          <a:prstGeom prst="straightConnector1">
            <a:avLst/>
          </a:prstGeom>
          <a:noFill/>
          <a:ln cap="flat" cmpd="sng" w="38100">
            <a:solidFill>
              <a:srgbClr val="00FFFF"/>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0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Stepper Motor Requirements</a:t>
            </a:r>
            <a:endParaRPr/>
          </a:p>
        </p:txBody>
      </p:sp>
      <p:sp>
        <p:nvSpPr>
          <p:cNvPr id="1056" name="Google Shape;1056;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7" name="Google Shape;1057;p106"/>
          <p:cNvPicPr preferRelativeResize="0"/>
          <p:nvPr/>
        </p:nvPicPr>
        <p:blipFill>
          <a:blip r:embed="rId3">
            <a:alphaModFix/>
          </a:blip>
          <a:stretch>
            <a:fillRect/>
          </a:stretch>
        </p:blipFill>
        <p:spPr>
          <a:xfrm>
            <a:off x="6043925" y="3162675"/>
            <a:ext cx="3081313" cy="1833625"/>
          </a:xfrm>
          <a:prstGeom prst="rect">
            <a:avLst/>
          </a:prstGeom>
          <a:noFill/>
          <a:ln>
            <a:noFill/>
          </a:ln>
        </p:spPr>
      </p:pic>
      <p:pic>
        <p:nvPicPr>
          <p:cNvPr id="1058" name="Google Shape;1058;p106"/>
          <p:cNvPicPr preferRelativeResize="0"/>
          <p:nvPr/>
        </p:nvPicPr>
        <p:blipFill>
          <a:blip r:embed="rId4">
            <a:alphaModFix/>
          </a:blip>
          <a:stretch>
            <a:fillRect/>
          </a:stretch>
        </p:blipFill>
        <p:spPr>
          <a:xfrm>
            <a:off x="0" y="1277000"/>
            <a:ext cx="4431787" cy="3866500"/>
          </a:xfrm>
          <a:prstGeom prst="rect">
            <a:avLst/>
          </a:prstGeom>
          <a:noFill/>
          <a:ln>
            <a:noFill/>
          </a:ln>
        </p:spPr>
      </p:pic>
      <p:pic>
        <p:nvPicPr>
          <p:cNvPr id="1059" name="Google Shape;1059;p106"/>
          <p:cNvPicPr preferRelativeResize="0"/>
          <p:nvPr/>
        </p:nvPicPr>
        <p:blipFill>
          <a:blip r:embed="rId5">
            <a:alphaModFix/>
          </a:blip>
          <a:stretch>
            <a:fillRect/>
          </a:stretch>
        </p:blipFill>
        <p:spPr>
          <a:xfrm>
            <a:off x="4431775" y="3110625"/>
            <a:ext cx="1710049" cy="1022025"/>
          </a:xfrm>
          <a:prstGeom prst="rect">
            <a:avLst/>
          </a:prstGeom>
          <a:noFill/>
          <a:ln>
            <a:noFill/>
          </a:ln>
        </p:spPr>
      </p:pic>
      <p:sp>
        <p:nvSpPr>
          <p:cNvPr id="1060" name="Google Shape;1060;p106"/>
          <p:cNvSpPr txBox="1"/>
          <p:nvPr/>
        </p:nvSpPr>
        <p:spPr>
          <a:xfrm>
            <a:off x="745900" y="2717025"/>
            <a:ext cx="1784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Planetary Gearbox</a:t>
            </a:r>
            <a:endParaRPr sz="1500">
              <a:latin typeface="Roboto"/>
              <a:ea typeface="Roboto"/>
              <a:cs typeface="Roboto"/>
              <a:sym typeface="Roboto"/>
            </a:endParaRPr>
          </a:p>
        </p:txBody>
      </p:sp>
      <p:sp>
        <p:nvSpPr>
          <p:cNvPr id="1061" name="Google Shape;1061;p106"/>
          <p:cNvSpPr txBox="1"/>
          <p:nvPr/>
        </p:nvSpPr>
        <p:spPr>
          <a:xfrm>
            <a:off x="792175" y="4552300"/>
            <a:ext cx="14553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Stepper Motor</a:t>
            </a:r>
            <a:endParaRPr sz="1500">
              <a:latin typeface="Roboto"/>
              <a:ea typeface="Roboto"/>
              <a:cs typeface="Roboto"/>
              <a:sym typeface="Roboto"/>
            </a:endParaRPr>
          </a:p>
        </p:txBody>
      </p:sp>
      <p:pic>
        <p:nvPicPr>
          <p:cNvPr id="1062" name="Google Shape;1062;p106"/>
          <p:cNvPicPr preferRelativeResize="0"/>
          <p:nvPr/>
        </p:nvPicPr>
        <p:blipFill rotWithShape="1">
          <a:blip r:embed="rId6">
            <a:alphaModFix/>
          </a:blip>
          <a:srcRect b="9706" l="0" r="0" t="0"/>
          <a:stretch/>
        </p:blipFill>
        <p:spPr>
          <a:xfrm>
            <a:off x="4431775" y="1277025"/>
            <a:ext cx="4693476" cy="189084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 of Lever Arm - Boundary Conditions</a:t>
            </a:r>
            <a:endParaRPr/>
          </a:p>
        </p:txBody>
      </p:sp>
      <p:sp>
        <p:nvSpPr>
          <p:cNvPr id="1068" name="Google Shape;1068;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9" name="Google Shape;1069;p107"/>
          <p:cNvPicPr preferRelativeResize="0"/>
          <p:nvPr/>
        </p:nvPicPr>
        <p:blipFill>
          <a:blip r:embed="rId3">
            <a:alphaModFix/>
          </a:blip>
          <a:stretch>
            <a:fillRect/>
          </a:stretch>
        </p:blipFill>
        <p:spPr>
          <a:xfrm>
            <a:off x="3641117" y="1447750"/>
            <a:ext cx="5502883" cy="3695750"/>
          </a:xfrm>
          <a:prstGeom prst="rect">
            <a:avLst/>
          </a:prstGeom>
          <a:noFill/>
          <a:ln>
            <a:noFill/>
          </a:ln>
        </p:spPr>
      </p:pic>
      <p:sp>
        <p:nvSpPr>
          <p:cNvPr id="1070" name="Google Shape;1070;p107"/>
          <p:cNvSpPr txBox="1"/>
          <p:nvPr>
            <p:ph idx="1" type="body"/>
          </p:nvPr>
        </p:nvSpPr>
        <p:spPr>
          <a:xfrm>
            <a:off x="0" y="144775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Steel was chosen with a safety factor of at least 1.5 (approx 1000 N or 250 lbs of upward </a:t>
            </a:r>
            <a:r>
              <a:rPr lang="en" sz="1400"/>
              <a:t>force</a:t>
            </a:r>
            <a:r>
              <a:rPr lang="en" sz="1400"/>
              <a:t>)</a:t>
            </a:r>
            <a:endParaRPr sz="1400"/>
          </a:p>
          <a:p>
            <a:pPr indent="-317500" lvl="0" marL="457200" rtl="0" algn="l">
              <a:spcBef>
                <a:spcPts val="1200"/>
              </a:spcBef>
              <a:spcAft>
                <a:spcPts val="0"/>
              </a:spcAft>
              <a:buSzPts val="1400"/>
              <a:buChar char="-"/>
            </a:pPr>
            <a:r>
              <a:rPr lang="en" sz="1400"/>
              <a:t>1020 cold-drawn Steel</a:t>
            </a:r>
            <a:endParaRPr sz="1400"/>
          </a:p>
          <a:p>
            <a:pPr indent="-317500" lvl="0" marL="457200" rtl="0" algn="l">
              <a:spcBef>
                <a:spcPts val="0"/>
              </a:spcBef>
              <a:spcAft>
                <a:spcPts val="0"/>
              </a:spcAft>
              <a:buSzPts val="1400"/>
              <a:buChar char="-"/>
            </a:pPr>
            <a:r>
              <a:rPr lang="en" sz="1400"/>
              <a:t>Fixed Hinge on Fulcrum </a:t>
            </a:r>
            <a:endParaRPr sz="1400"/>
          </a:p>
          <a:p>
            <a:pPr indent="-317500" lvl="0" marL="457200" rtl="0" algn="l">
              <a:spcBef>
                <a:spcPts val="0"/>
              </a:spcBef>
              <a:spcAft>
                <a:spcPts val="0"/>
              </a:spcAft>
              <a:buSzPts val="1400"/>
              <a:buChar char="-"/>
            </a:pPr>
            <a:r>
              <a:rPr lang="en" sz="1400"/>
              <a:t>Fixed Boundary Condition on Left-Bottom of patch of arm</a:t>
            </a:r>
            <a:endParaRPr sz="1400"/>
          </a:p>
          <a:p>
            <a:pPr indent="-317500" lvl="0" marL="457200" rtl="0" algn="l">
              <a:spcBef>
                <a:spcPts val="0"/>
              </a:spcBef>
              <a:spcAft>
                <a:spcPts val="0"/>
              </a:spcAft>
              <a:buSzPts val="1400"/>
              <a:buChar char="-"/>
            </a:pPr>
            <a:r>
              <a:rPr lang="en" sz="1400"/>
              <a:t>1000 N Upwards Force on Ball-Bearing shoulder -&gt;</a:t>
            </a:r>
            <a:endParaRPr sz="1400"/>
          </a:p>
        </p:txBody>
      </p:sp>
      <p:pic>
        <p:nvPicPr>
          <p:cNvPr id="1071" name="Google Shape;1071;p107"/>
          <p:cNvPicPr preferRelativeResize="0"/>
          <p:nvPr/>
        </p:nvPicPr>
        <p:blipFill rotWithShape="1">
          <a:blip r:embed="rId4">
            <a:alphaModFix/>
          </a:blip>
          <a:srcRect b="12050" l="36297" r="0" t="23579"/>
          <a:stretch/>
        </p:blipFill>
        <p:spPr>
          <a:xfrm>
            <a:off x="1479700" y="3424450"/>
            <a:ext cx="2015700" cy="16323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0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 of Lever Arm - Stress Concentrations</a:t>
            </a:r>
            <a:endParaRPr/>
          </a:p>
        </p:txBody>
      </p:sp>
      <p:sp>
        <p:nvSpPr>
          <p:cNvPr id="1077" name="Google Shape;1077;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8" name="Google Shape;1078;p108"/>
          <p:cNvPicPr preferRelativeResize="0"/>
          <p:nvPr/>
        </p:nvPicPr>
        <p:blipFill>
          <a:blip r:embed="rId3">
            <a:alphaModFix/>
          </a:blip>
          <a:stretch>
            <a:fillRect/>
          </a:stretch>
        </p:blipFill>
        <p:spPr>
          <a:xfrm>
            <a:off x="2976875" y="1447750"/>
            <a:ext cx="6167136" cy="3714074"/>
          </a:xfrm>
          <a:prstGeom prst="rect">
            <a:avLst/>
          </a:prstGeom>
          <a:noFill/>
          <a:ln>
            <a:noFill/>
          </a:ln>
        </p:spPr>
      </p:pic>
      <p:sp>
        <p:nvSpPr>
          <p:cNvPr id="1079" name="Google Shape;1079;p108"/>
          <p:cNvSpPr txBox="1"/>
          <p:nvPr>
            <p:ph idx="1" type="body"/>
          </p:nvPr>
        </p:nvSpPr>
        <p:spPr>
          <a:xfrm>
            <a:off x="0" y="1447750"/>
            <a:ext cx="3107700" cy="30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Two Major Stress Locations:</a:t>
            </a:r>
            <a:endParaRPr sz="1400"/>
          </a:p>
          <a:p>
            <a:pPr indent="-317500" lvl="0" marL="457200" rtl="0" algn="l">
              <a:spcBef>
                <a:spcPts val="1200"/>
              </a:spcBef>
              <a:spcAft>
                <a:spcPts val="0"/>
              </a:spcAft>
              <a:buSzPts val="1400"/>
              <a:buChar char="-"/>
            </a:pPr>
            <a:r>
              <a:rPr lang="en" sz="1400"/>
              <a:t>Top of Lever Arm (near Fulcrum B.C.)</a:t>
            </a:r>
            <a:endParaRPr sz="1400"/>
          </a:p>
          <a:p>
            <a:pPr indent="-317500" lvl="0" marL="457200" rtl="0" algn="l">
              <a:spcBef>
                <a:spcPts val="0"/>
              </a:spcBef>
              <a:spcAft>
                <a:spcPts val="0"/>
              </a:spcAft>
              <a:buSzPts val="1400"/>
              <a:buChar char="-"/>
            </a:pPr>
            <a:r>
              <a:rPr lang="en" sz="1400"/>
              <a:t>Bottom of Lever Arm</a:t>
            </a:r>
            <a:endParaRPr sz="1400"/>
          </a:p>
          <a:p>
            <a:pPr indent="0" lvl="0" marL="0" rtl="0" algn="l">
              <a:spcBef>
                <a:spcPts val="1200"/>
              </a:spcBef>
              <a:spcAft>
                <a:spcPts val="0"/>
              </a:spcAft>
              <a:buNone/>
            </a:pPr>
            <a:r>
              <a:rPr lang="en" sz="1400" u="sng"/>
              <a:t>Note</a:t>
            </a:r>
            <a:r>
              <a:rPr lang="en" sz="1400"/>
              <a:t>: Stress concentrations near boundary conditions can be ignored </a:t>
            </a:r>
            <a:endParaRPr sz="1400"/>
          </a:p>
          <a:p>
            <a:pPr indent="0" lvl="0" marL="0" rtl="0" algn="l">
              <a:spcBef>
                <a:spcPts val="1200"/>
              </a:spcBef>
              <a:spcAft>
                <a:spcPts val="1200"/>
              </a:spcAft>
              <a:buNone/>
            </a:pPr>
            <a:r>
              <a:rPr lang="en" sz="1400"/>
              <a:t>Bodies were split to utilize mesh control and determine convergence</a:t>
            </a:r>
            <a:endParaRPr sz="14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 of Bottom Lever Arm - </a:t>
            </a:r>
            <a:r>
              <a:rPr lang="en"/>
              <a:t>Convergence Graph</a:t>
            </a:r>
            <a:endParaRPr/>
          </a:p>
        </p:txBody>
      </p:sp>
      <p:sp>
        <p:nvSpPr>
          <p:cNvPr id="1085" name="Google Shape;1085;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6" name="Google Shape;1086;p109"/>
          <p:cNvPicPr preferRelativeResize="0"/>
          <p:nvPr/>
        </p:nvPicPr>
        <p:blipFill rotWithShape="1">
          <a:blip r:embed="rId3">
            <a:alphaModFix/>
          </a:blip>
          <a:srcRect b="0" l="16615" r="4339" t="0"/>
          <a:stretch/>
        </p:blipFill>
        <p:spPr>
          <a:xfrm>
            <a:off x="40500" y="1880113"/>
            <a:ext cx="3964901" cy="2740699"/>
          </a:xfrm>
          <a:prstGeom prst="rect">
            <a:avLst/>
          </a:prstGeom>
          <a:noFill/>
          <a:ln>
            <a:noFill/>
          </a:ln>
        </p:spPr>
      </p:pic>
      <p:pic>
        <p:nvPicPr>
          <p:cNvPr id="1087" name="Google Shape;1087;p109"/>
          <p:cNvPicPr preferRelativeResize="0"/>
          <p:nvPr/>
        </p:nvPicPr>
        <p:blipFill>
          <a:blip r:embed="rId4">
            <a:alphaModFix/>
          </a:blip>
          <a:stretch>
            <a:fillRect/>
          </a:stretch>
        </p:blipFill>
        <p:spPr>
          <a:xfrm>
            <a:off x="4005400" y="1496013"/>
            <a:ext cx="5138600" cy="350889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Manufacturing Plan</a:t>
            </a:r>
            <a:endParaRPr/>
          </a:p>
        </p:txBody>
      </p:sp>
      <p:sp>
        <p:nvSpPr>
          <p:cNvPr id="1093" name="Google Shape;1093;p11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Creation of Fixture Plate to calibrate machine easily</a:t>
            </a:r>
            <a:endParaRPr/>
          </a:p>
          <a:p>
            <a:pPr indent="0" lvl="0" marL="0" rtl="0" algn="l">
              <a:spcBef>
                <a:spcPts val="1200"/>
              </a:spcBef>
              <a:spcAft>
                <a:spcPts val="0"/>
              </a:spcAft>
              <a:buNone/>
            </a:pPr>
            <a:r>
              <a:rPr lang="en"/>
              <a:t>Operation 1: Face off all faces of stock material and fixture plate with </a:t>
            </a:r>
            <a:r>
              <a:rPr lang="en"/>
              <a:t>parallelism</a:t>
            </a:r>
            <a:r>
              <a:rPr lang="en"/>
              <a:t> and perpendicularity tolerances of 0.001”</a:t>
            </a:r>
            <a:endParaRPr/>
          </a:p>
          <a:p>
            <a:pPr indent="0" lvl="0" marL="0" rtl="0" algn="l">
              <a:spcBef>
                <a:spcPts val="1200"/>
              </a:spcBef>
              <a:spcAft>
                <a:spcPts val="0"/>
              </a:spcAft>
              <a:buNone/>
            </a:pPr>
            <a:r>
              <a:rPr lang="en"/>
              <a:t>Operation 2: Machine Cavities and Bearing Holes on Interior, Tap drilled holes to </a:t>
            </a:r>
            <a:r>
              <a:rPr lang="en"/>
              <a:t>accommodate</a:t>
            </a:r>
            <a:r>
              <a:rPr lang="en"/>
              <a:t> fixturing</a:t>
            </a:r>
            <a:endParaRPr/>
          </a:p>
          <a:p>
            <a:pPr indent="0" lvl="0" marL="0" rtl="0" algn="l">
              <a:spcBef>
                <a:spcPts val="1200"/>
              </a:spcBef>
              <a:spcAft>
                <a:spcPts val="0"/>
              </a:spcAft>
              <a:buNone/>
            </a:pPr>
            <a:r>
              <a:rPr lang="en"/>
              <a:t>Operation 3: Turn Over and Fasten Enclosure to Fixture Plate and probe rectangular faces on bottom of enclosure</a:t>
            </a:r>
            <a:endParaRPr/>
          </a:p>
          <a:p>
            <a:pPr indent="-311150" lvl="0" marL="457200" rtl="0" algn="l">
              <a:spcBef>
                <a:spcPts val="1200"/>
              </a:spcBef>
              <a:spcAft>
                <a:spcPts val="0"/>
              </a:spcAft>
              <a:buSzPts val="1300"/>
              <a:buChar char="-"/>
            </a:pPr>
            <a:r>
              <a:rPr lang="en"/>
              <a:t>Machine Exterior and Oil Seals</a:t>
            </a:r>
            <a:endParaRPr/>
          </a:p>
        </p:txBody>
      </p:sp>
      <p:sp>
        <p:nvSpPr>
          <p:cNvPr id="1094" name="Google Shape;1094;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5" name="Google Shape;1095;p110"/>
          <p:cNvSpPr txBox="1"/>
          <p:nvPr/>
        </p:nvSpPr>
        <p:spPr>
          <a:xfrm>
            <a:off x="5175725" y="4233500"/>
            <a:ext cx="29385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Fixture Plate for Enclosure and Lid</a:t>
            </a:r>
            <a:endParaRPr sz="1100">
              <a:latin typeface="Roboto"/>
              <a:ea typeface="Roboto"/>
              <a:cs typeface="Roboto"/>
              <a:sym typeface="Roboto"/>
            </a:endParaRPr>
          </a:p>
        </p:txBody>
      </p:sp>
      <p:pic>
        <p:nvPicPr>
          <p:cNvPr id="1096" name="Google Shape;1096;p110"/>
          <p:cNvPicPr preferRelativeResize="0"/>
          <p:nvPr/>
        </p:nvPicPr>
        <p:blipFill>
          <a:blip r:embed="rId3">
            <a:alphaModFix/>
          </a:blip>
          <a:stretch>
            <a:fillRect/>
          </a:stretch>
        </p:blipFill>
        <p:spPr>
          <a:xfrm>
            <a:off x="4712875" y="1435642"/>
            <a:ext cx="3864202" cy="182968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1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Manufacturing Plan</a:t>
            </a:r>
            <a:endParaRPr/>
          </a:p>
          <a:p>
            <a:pPr indent="0" lvl="0" marL="0" rtl="0" algn="l">
              <a:spcBef>
                <a:spcPts val="0"/>
              </a:spcBef>
              <a:spcAft>
                <a:spcPts val="0"/>
              </a:spcAft>
              <a:buNone/>
            </a:pPr>
            <a:r>
              <a:t/>
            </a:r>
            <a:endParaRPr/>
          </a:p>
        </p:txBody>
      </p:sp>
      <p:sp>
        <p:nvSpPr>
          <p:cNvPr id="1102" name="Google Shape;1102;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3" name="Google Shape;1103;p111"/>
          <p:cNvPicPr preferRelativeResize="0"/>
          <p:nvPr/>
        </p:nvPicPr>
        <p:blipFill>
          <a:blip r:embed="rId3">
            <a:alphaModFix/>
          </a:blip>
          <a:stretch>
            <a:fillRect/>
          </a:stretch>
        </p:blipFill>
        <p:spPr>
          <a:xfrm>
            <a:off x="104125" y="1311900"/>
            <a:ext cx="4655165" cy="3193600"/>
          </a:xfrm>
          <a:prstGeom prst="rect">
            <a:avLst/>
          </a:prstGeom>
          <a:noFill/>
          <a:ln>
            <a:noFill/>
          </a:ln>
        </p:spPr>
      </p:pic>
      <p:pic>
        <p:nvPicPr>
          <p:cNvPr id="1104" name="Google Shape;1104;p111"/>
          <p:cNvPicPr preferRelativeResize="0"/>
          <p:nvPr/>
        </p:nvPicPr>
        <p:blipFill>
          <a:blip r:embed="rId4">
            <a:alphaModFix/>
          </a:blip>
          <a:stretch>
            <a:fillRect/>
          </a:stretch>
        </p:blipFill>
        <p:spPr>
          <a:xfrm>
            <a:off x="5141599" y="1277025"/>
            <a:ext cx="3850003" cy="3193594"/>
          </a:xfrm>
          <a:prstGeom prst="rect">
            <a:avLst/>
          </a:prstGeom>
          <a:noFill/>
          <a:ln>
            <a:noFill/>
          </a:ln>
        </p:spPr>
      </p:pic>
      <p:sp>
        <p:nvSpPr>
          <p:cNvPr id="1105" name="Google Shape;1105;p111"/>
          <p:cNvSpPr txBox="1"/>
          <p:nvPr/>
        </p:nvSpPr>
        <p:spPr>
          <a:xfrm>
            <a:off x="1810550" y="4626225"/>
            <a:ext cx="1034700" cy="2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Operation 2</a:t>
            </a:r>
            <a:endParaRPr sz="1000">
              <a:latin typeface="Roboto"/>
              <a:ea typeface="Roboto"/>
              <a:cs typeface="Roboto"/>
              <a:sym typeface="Roboto"/>
            </a:endParaRPr>
          </a:p>
        </p:txBody>
      </p:sp>
      <p:sp>
        <p:nvSpPr>
          <p:cNvPr id="1106" name="Google Shape;1106;p111"/>
          <p:cNvSpPr txBox="1"/>
          <p:nvPr/>
        </p:nvSpPr>
        <p:spPr>
          <a:xfrm>
            <a:off x="6389625" y="4626225"/>
            <a:ext cx="1034700" cy="2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Operation 3</a:t>
            </a:r>
            <a:endParaRPr sz="1000">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1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 Pros/Cons of XDrive Clutch</a:t>
            </a:r>
            <a:endParaRPr/>
          </a:p>
        </p:txBody>
      </p:sp>
      <p:sp>
        <p:nvSpPr>
          <p:cNvPr id="1112" name="Google Shape;1112;p112"/>
          <p:cNvSpPr txBox="1"/>
          <p:nvPr>
            <p:ph idx="1" type="body"/>
          </p:nvPr>
        </p:nvSpPr>
        <p:spPr>
          <a:xfrm>
            <a:off x="81050" y="1280617"/>
            <a:ext cx="8075100" cy="382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Pros</a:t>
            </a:r>
            <a:endParaRPr sz="1200"/>
          </a:p>
          <a:p>
            <a:pPr indent="-304800" lvl="0" marL="457200" rtl="0" algn="l">
              <a:lnSpc>
                <a:spcPct val="100000"/>
              </a:lnSpc>
              <a:spcBef>
                <a:spcPts val="1200"/>
              </a:spcBef>
              <a:spcAft>
                <a:spcPts val="0"/>
              </a:spcAft>
              <a:buSzPts val="1200"/>
              <a:buChar char="-"/>
            </a:pPr>
            <a:r>
              <a:rPr lang="en" sz="1200"/>
              <a:t>Angular Accuracy with Stepper Motor &amp; Planetary Gearbox Assembly</a:t>
            </a:r>
            <a:endParaRPr sz="1200"/>
          </a:p>
          <a:p>
            <a:pPr indent="-304800" lvl="1" marL="914400" rtl="0" algn="l">
              <a:lnSpc>
                <a:spcPct val="100000"/>
              </a:lnSpc>
              <a:spcBef>
                <a:spcPts val="0"/>
              </a:spcBef>
              <a:spcAft>
                <a:spcPts val="0"/>
              </a:spcAft>
              <a:buSzPts val="1200"/>
              <a:buChar char="-"/>
            </a:pPr>
            <a:r>
              <a:rPr lang="en" sz="1200"/>
              <a:t>Easy to tune to specific amount of compressive force needed on clutch plates</a:t>
            </a:r>
            <a:endParaRPr sz="1200"/>
          </a:p>
          <a:p>
            <a:pPr indent="-304800" lvl="0" marL="457200" rtl="0" algn="l">
              <a:lnSpc>
                <a:spcPct val="100000"/>
              </a:lnSpc>
              <a:spcBef>
                <a:spcPts val="0"/>
              </a:spcBef>
              <a:spcAft>
                <a:spcPts val="0"/>
              </a:spcAft>
              <a:buSzPts val="1200"/>
              <a:buChar char="-"/>
            </a:pPr>
            <a:r>
              <a:rPr lang="en" sz="1200"/>
              <a:t>Very Compact &amp; Modular Design</a:t>
            </a:r>
            <a:endParaRPr sz="1200"/>
          </a:p>
          <a:p>
            <a:pPr indent="0" lvl="0" marL="0" rtl="0" algn="l">
              <a:lnSpc>
                <a:spcPct val="100000"/>
              </a:lnSpc>
              <a:spcBef>
                <a:spcPts val="1200"/>
              </a:spcBef>
              <a:spcAft>
                <a:spcPts val="0"/>
              </a:spcAft>
              <a:buNone/>
            </a:pPr>
            <a:r>
              <a:rPr lang="en" sz="1200"/>
              <a:t>Cons</a:t>
            </a:r>
            <a:endParaRPr sz="1200"/>
          </a:p>
          <a:p>
            <a:pPr indent="-304800" lvl="0" marL="457200" rtl="0" algn="l">
              <a:lnSpc>
                <a:spcPct val="100000"/>
              </a:lnSpc>
              <a:spcBef>
                <a:spcPts val="1200"/>
              </a:spcBef>
              <a:spcAft>
                <a:spcPts val="0"/>
              </a:spcAft>
              <a:buSzPts val="1200"/>
              <a:buChar char="-"/>
            </a:pPr>
            <a:r>
              <a:rPr lang="en" sz="1200"/>
              <a:t>A lot of vertically stacked Chain Tolerancing within both Clutch Basket &amp; CAM System</a:t>
            </a:r>
            <a:endParaRPr sz="1200"/>
          </a:p>
          <a:p>
            <a:pPr indent="-304800" lvl="1" marL="914400" rtl="0" algn="l">
              <a:lnSpc>
                <a:spcPct val="100000"/>
              </a:lnSpc>
              <a:spcBef>
                <a:spcPts val="0"/>
              </a:spcBef>
              <a:spcAft>
                <a:spcPts val="0"/>
              </a:spcAft>
              <a:buSzPts val="1200"/>
              <a:buChar char="-"/>
            </a:pPr>
            <a:r>
              <a:rPr lang="en" sz="1200"/>
              <a:t>Might be mitigated with extra thrust needle-roller bearings</a:t>
            </a:r>
            <a:endParaRPr sz="1200"/>
          </a:p>
          <a:p>
            <a:pPr indent="-304800" lvl="0" marL="457200" rtl="0" algn="l">
              <a:lnSpc>
                <a:spcPct val="100000"/>
              </a:lnSpc>
              <a:spcBef>
                <a:spcPts val="0"/>
              </a:spcBef>
              <a:spcAft>
                <a:spcPts val="0"/>
              </a:spcAft>
              <a:buSzPts val="1200"/>
              <a:buChar char="-"/>
            </a:pPr>
            <a:r>
              <a:rPr lang="en" sz="1200"/>
              <a:t>Lever Arm, Fulcrum Pin, &amp; CAM shaft may not line up (Lever might be slanted)</a:t>
            </a:r>
            <a:endParaRPr sz="1200"/>
          </a:p>
          <a:p>
            <a:pPr indent="-304800" lvl="1" marL="914400" rtl="0" algn="l">
              <a:lnSpc>
                <a:spcPct val="100000"/>
              </a:lnSpc>
              <a:spcBef>
                <a:spcPts val="0"/>
              </a:spcBef>
              <a:spcAft>
                <a:spcPts val="0"/>
              </a:spcAft>
              <a:buSzPts val="1200"/>
              <a:buChar char="-"/>
            </a:pPr>
            <a:r>
              <a:rPr lang="en" sz="1200"/>
              <a:t>Might be mitigated by using a fixture plate to hold enclosure &amp; lid in place</a:t>
            </a:r>
            <a:endParaRPr sz="1200"/>
          </a:p>
          <a:p>
            <a:pPr indent="-304800" lvl="0" marL="457200" rtl="0" algn="l">
              <a:lnSpc>
                <a:spcPct val="100000"/>
              </a:lnSpc>
              <a:spcBef>
                <a:spcPts val="0"/>
              </a:spcBef>
              <a:spcAft>
                <a:spcPts val="0"/>
              </a:spcAft>
              <a:buSzPts val="1200"/>
              <a:buChar char="-"/>
            </a:pPr>
            <a:r>
              <a:rPr lang="en" sz="1200"/>
              <a:t>Extra Stock Material needed for fixture plate</a:t>
            </a:r>
            <a:endParaRPr sz="1200"/>
          </a:p>
          <a:p>
            <a:pPr indent="-304800" lvl="0" marL="457200" rtl="0" algn="l">
              <a:lnSpc>
                <a:spcPct val="100000"/>
              </a:lnSpc>
              <a:spcBef>
                <a:spcPts val="0"/>
              </a:spcBef>
              <a:spcAft>
                <a:spcPts val="0"/>
              </a:spcAft>
              <a:buSzPts val="1200"/>
              <a:buChar char="-"/>
            </a:pPr>
            <a:r>
              <a:rPr lang="en" sz="1200"/>
              <a:t>Mechanical Power Transitional Delay from Stepper Motor to Pressure Plate</a:t>
            </a:r>
            <a:endParaRPr sz="1200"/>
          </a:p>
          <a:p>
            <a:pPr indent="0" lvl="0" marL="0" rtl="0" algn="l">
              <a:lnSpc>
                <a:spcPct val="100000"/>
              </a:lnSpc>
              <a:spcBef>
                <a:spcPts val="1200"/>
              </a:spcBef>
              <a:spcAft>
                <a:spcPts val="0"/>
              </a:spcAft>
              <a:buNone/>
            </a:pPr>
            <a:r>
              <a:rPr lang="en" sz="1200"/>
              <a:t>Next Steps</a:t>
            </a:r>
            <a:endParaRPr sz="1200"/>
          </a:p>
          <a:p>
            <a:pPr indent="-304800" lvl="0" marL="457200" rtl="0" algn="l">
              <a:lnSpc>
                <a:spcPct val="100000"/>
              </a:lnSpc>
              <a:spcBef>
                <a:spcPts val="1200"/>
              </a:spcBef>
              <a:spcAft>
                <a:spcPts val="0"/>
              </a:spcAft>
              <a:buSzPts val="1200"/>
              <a:buChar char="-"/>
            </a:pPr>
            <a:r>
              <a:rPr lang="en" sz="1200"/>
              <a:t>Can try other clutch systems</a:t>
            </a:r>
            <a:endParaRPr sz="1200"/>
          </a:p>
          <a:p>
            <a:pPr indent="-304800" lvl="1" marL="914400" rtl="0" algn="l">
              <a:lnSpc>
                <a:spcPct val="100000"/>
              </a:lnSpc>
              <a:spcBef>
                <a:spcPts val="0"/>
              </a:spcBef>
              <a:spcAft>
                <a:spcPts val="0"/>
              </a:spcAft>
              <a:buSzPts val="1200"/>
              <a:buChar char="-"/>
            </a:pPr>
            <a:r>
              <a:rPr lang="en" sz="1200"/>
              <a:t>Worm Gear Clutch System</a:t>
            </a:r>
            <a:endParaRPr sz="1200"/>
          </a:p>
          <a:p>
            <a:pPr indent="-304800" lvl="1" marL="914400" rtl="0" algn="l">
              <a:lnSpc>
                <a:spcPct val="100000"/>
              </a:lnSpc>
              <a:spcBef>
                <a:spcPts val="0"/>
              </a:spcBef>
              <a:spcAft>
                <a:spcPts val="0"/>
              </a:spcAft>
              <a:buSzPts val="1200"/>
              <a:buChar char="-"/>
            </a:pPr>
            <a:r>
              <a:rPr lang="en" sz="1200"/>
              <a:t>Hydraulic Linear Actuator Clutch System</a:t>
            </a:r>
            <a:endParaRPr sz="1200"/>
          </a:p>
          <a:p>
            <a:pPr indent="-304800" lvl="1" marL="914400" rtl="0" algn="l">
              <a:lnSpc>
                <a:spcPct val="100000"/>
              </a:lnSpc>
              <a:spcBef>
                <a:spcPts val="0"/>
              </a:spcBef>
              <a:spcAft>
                <a:spcPts val="0"/>
              </a:spcAft>
              <a:buSzPts val="1200"/>
              <a:buChar char="-"/>
            </a:pPr>
            <a:r>
              <a:rPr lang="en" sz="1200"/>
              <a:t>Electromagnetic Clutch System</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1200"/>
              </a:spcAft>
              <a:buNone/>
            </a:pPr>
            <a:r>
              <a:t/>
            </a:r>
            <a:endParaRPr sz="1200"/>
          </a:p>
        </p:txBody>
      </p:sp>
      <p:sp>
        <p:nvSpPr>
          <p:cNvPr id="1113" name="Google Shape;1113;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14" name="Google Shape;1114;p112"/>
          <p:cNvPicPr preferRelativeResize="0"/>
          <p:nvPr/>
        </p:nvPicPr>
        <p:blipFill rotWithShape="1">
          <a:blip r:embed="rId3">
            <a:alphaModFix/>
          </a:blip>
          <a:srcRect b="0" l="0" r="0" t="3072"/>
          <a:stretch/>
        </p:blipFill>
        <p:spPr>
          <a:xfrm>
            <a:off x="6050200" y="3538025"/>
            <a:ext cx="2970951" cy="1563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13"/>
          <p:cNvSpPr txBox="1"/>
          <p:nvPr>
            <p:ph type="title"/>
          </p:nvPr>
        </p:nvSpPr>
        <p:spPr>
          <a:xfrm>
            <a:off x="828000" y="1690800"/>
            <a:ext cx="7488000" cy="176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Powertrain</a:t>
            </a:r>
            <a:endParaRPr/>
          </a:p>
        </p:txBody>
      </p:sp>
      <p:sp>
        <p:nvSpPr>
          <p:cNvPr id="1120" name="Google Shape;1120;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Philosophy </a:t>
            </a:r>
            <a:endParaRPr/>
          </a:p>
        </p:txBody>
      </p:sp>
      <p:sp>
        <p:nvSpPr>
          <p:cNvPr id="263" name="Google Shape;263;p33"/>
          <p:cNvSpPr txBox="1"/>
          <p:nvPr>
            <p:ph idx="1" type="body"/>
          </p:nvPr>
        </p:nvSpPr>
        <p:spPr>
          <a:xfrm>
            <a:off x="1288150" y="4663225"/>
            <a:ext cx="2313900" cy="39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200">
                <a:solidFill>
                  <a:srgbClr val="000000"/>
                </a:solidFill>
              </a:rPr>
              <a:t>Winning Design</a:t>
            </a:r>
            <a:endParaRPr i="1" sz="1200">
              <a:solidFill>
                <a:srgbClr val="000000"/>
              </a:solidFill>
            </a:endParaRPr>
          </a:p>
          <a:p>
            <a:pPr indent="0" lvl="0" marL="0" rtl="0" algn="l">
              <a:spcBef>
                <a:spcPts val="0"/>
              </a:spcBef>
              <a:spcAft>
                <a:spcPts val="1200"/>
              </a:spcAft>
              <a:buNone/>
            </a:pPr>
            <a:r>
              <a:t/>
            </a:r>
            <a:endParaRPr/>
          </a:p>
        </p:txBody>
      </p:sp>
      <p:sp>
        <p:nvSpPr>
          <p:cNvPr id="264" name="Google Shape;26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3"/>
          <p:cNvPicPr preferRelativeResize="0"/>
          <p:nvPr/>
        </p:nvPicPr>
        <p:blipFill rotWithShape="1">
          <a:blip r:embed="rId3">
            <a:alphaModFix/>
          </a:blip>
          <a:srcRect b="0" l="0" r="23704" t="0"/>
          <a:stretch/>
        </p:blipFill>
        <p:spPr>
          <a:xfrm>
            <a:off x="823363" y="2344475"/>
            <a:ext cx="3094015" cy="2272275"/>
          </a:xfrm>
          <a:prstGeom prst="rect">
            <a:avLst/>
          </a:prstGeom>
          <a:noFill/>
          <a:ln>
            <a:noFill/>
          </a:ln>
        </p:spPr>
      </p:pic>
      <p:sp>
        <p:nvSpPr>
          <p:cNvPr id="266" name="Google Shape;266;p33"/>
          <p:cNvSpPr txBox="1"/>
          <p:nvPr/>
        </p:nvSpPr>
        <p:spPr>
          <a:xfrm>
            <a:off x="446188" y="1297775"/>
            <a:ext cx="3997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Smaller Chassis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More Efficient with space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Reduce weight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Add Mounting Points</a:t>
            </a:r>
            <a:endParaRPr>
              <a:latin typeface="Roboto"/>
              <a:ea typeface="Roboto"/>
              <a:cs typeface="Roboto"/>
              <a:sym typeface="Roboto"/>
            </a:endParaRPr>
          </a:p>
        </p:txBody>
      </p:sp>
      <p:pic>
        <p:nvPicPr>
          <p:cNvPr id="267" name="Google Shape;267;p33"/>
          <p:cNvPicPr preferRelativeResize="0"/>
          <p:nvPr/>
        </p:nvPicPr>
        <p:blipFill rotWithShape="1">
          <a:blip r:embed="rId4">
            <a:alphaModFix/>
          </a:blip>
          <a:srcRect b="19733" l="0" r="0" t="19171"/>
          <a:stretch/>
        </p:blipFill>
        <p:spPr>
          <a:xfrm>
            <a:off x="5580864" y="1297775"/>
            <a:ext cx="2477936" cy="3365449"/>
          </a:xfrm>
          <a:prstGeom prst="rect">
            <a:avLst/>
          </a:prstGeom>
          <a:noFill/>
          <a:ln>
            <a:noFill/>
          </a:ln>
        </p:spPr>
      </p:pic>
      <p:sp>
        <p:nvSpPr>
          <p:cNvPr id="268" name="Google Shape;268;p33"/>
          <p:cNvSpPr txBox="1"/>
          <p:nvPr>
            <p:ph idx="1" type="body"/>
          </p:nvPr>
        </p:nvSpPr>
        <p:spPr>
          <a:xfrm>
            <a:off x="6145445" y="4663225"/>
            <a:ext cx="1348800" cy="39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1200">
                <a:solidFill>
                  <a:srgbClr val="000000"/>
                </a:solidFill>
              </a:rPr>
              <a:t>Meme</a:t>
            </a:r>
            <a:endParaRPr i="1" sz="12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Rear and side view of powertrain</a:t>
            </a:r>
            <a:endParaRPr/>
          </a:p>
        </p:txBody>
      </p:sp>
      <p:pic>
        <p:nvPicPr>
          <p:cNvPr id="1126" name="Google Shape;1126;p114"/>
          <p:cNvPicPr preferRelativeResize="0"/>
          <p:nvPr/>
        </p:nvPicPr>
        <p:blipFill>
          <a:blip r:embed="rId3">
            <a:alphaModFix/>
          </a:blip>
          <a:stretch>
            <a:fillRect/>
          </a:stretch>
        </p:blipFill>
        <p:spPr>
          <a:xfrm>
            <a:off x="4911682" y="1262225"/>
            <a:ext cx="3920644" cy="3563051"/>
          </a:xfrm>
          <a:prstGeom prst="rect">
            <a:avLst/>
          </a:prstGeom>
          <a:noFill/>
          <a:ln>
            <a:noFill/>
          </a:ln>
        </p:spPr>
      </p:pic>
      <p:pic>
        <p:nvPicPr>
          <p:cNvPr id="1127" name="Google Shape;1127;p114"/>
          <p:cNvPicPr preferRelativeResize="0"/>
          <p:nvPr/>
        </p:nvPicPr>
        <p:blipFill>
          <a:blip r:embed="rId4">
            <a:alphaModFix/>
          </a:blip>
          <a:stretch>
            <a:fillRect/>
          </a:stretch>
        </p:blipFill>
        <p:spPr>
          <a:xfrm>
            <a:off x="642600" y="1262225"/>
            <a:ext cx="3532975" cy="3563050"/>
          </a:xfrm>
          <a:prstGeom prst="rect">
            <a:avLst/>
          </a:prstGeom>
          <a:noFill/>
          <a:ln>
            <a:noFill/>
          </a:ln>
        </p:spPr>
      </p:pic>
      <p:sp>
        <p:nvSpPr>
          <p:cNvPr id="1128" name="Google Shape;1128;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9" name="Google Shape;1129;p114"/>
          <p:cNvSpPr txBox="1"/>
          <p:nvPr/>
        </p:nvSpPr>
        <p:spPr>
          <a:xfrm>
            <a:off x="740075" y="4750050"/>
            <a:ext cx="3226800" cy="3936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latin typeface="Roboto"/>
                <a:ea typeface="Roboto"/>
                <a:cs typeface="Roboto"/>
                <a:sym typeface="Roboto"/>
              </a:rPr>
              <a:t>Rear View of BAJA </a:t>
            </a:r>
            <a:endParaRPr>
              <a:latin typeface="Roboto"/>
              <a:ea typeface="Roboto"/>
              <a:cs typeface="Roboto"/>
              <a:sym typeface="Roboto"/>
            </a:endParaRPr>
          </a:p>
        </p:txBody>
      </p:sp>
      <p:sp>
        <p:nvSpPr>
          <p:cNvPr id="1130" name="Google Shape;1130;p114"/>
          <p:cNvSpPr txBox="1"/>
          <p:nvPr/>
        </p:nvSpPr>
        <p:spPr>
          <a:xfrm>
            <a:off x="4943675" y="4780350"/>
            <a:ext cx="3648600" cy="333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latin typeface="Roboto"/>
                <a:ea typeface="Roboto"/>
                <a:cs typeface="Roboto"/>
                <a:sym typeface="Roboto"/>
              </a:rPr>
              <a:t>Side View of BAJA</a:t>
            </a:r>
            <a:endParaRPr>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iterations of gearbox</a:t>
            </a:r>
            <a:endParaRPr/>
          </a:p>
        </p:txBody>
      </p:sp>
      <p:sp>
        <p:nvSpPr>
          <p:cNvPr id="1136" name="Google Shape;1136;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7" name="Google Shape;1137;p115"/>
          <p:cNvPicPr preferRelativeResize="0"/>
          <p:nvPr/>
        </p:nvPicPr>
        <p:blipFill>
          <a:blip r:embed="rId3">
            <a:alphaModFix/>
          </a:blip>
          <a:stretch>
            <a:fillRect/>
          </a:stretch>
        </p:blipFill>
        <p:spPr>
          <a:xfrm>
            <a:off x="37025" y="1319613"/>
            <a:ext cx="4289147" cy="3233791"/>
          </a:xfrm>
          <a:prstGeom prst="rect">
            <a:avLst/>
          </a:prstGeom>
          <a:noFill/>
          <a:ln>
            <a:noFill/>
          </a:ln>
        </p:spPr>
      </p:pic>
      <p:pic>
        <p:nvPicPr>
          <p:cNvPr id="1138" name="Google Shape;1138;p115"/>
          <p:cNvPicPr preferRelativeResize="0"/>
          <p:nvPr/>
        </p:nvPicPr>
        <p:blipFill>
          <a:blip r:embed="rId4">
            <a:alphaModFix/>
          </a:blip>
          <a:stretch>
            <a:fillRect/>
          </a:stretch>
        </p:blipFill>
        <p:spPr>
          <a:xfrm>
            <a:off x="4720672" y="1542688"/>
            <a:ext cx="4423351" cy="2787633"/>
          </a:xfrm>
          <a:prstGeom prst="rect">
            <a:avLst/>
          </a:prstGeom>
          <a:noFill/>
          <a:ln>
            <a:noFill/>
          </a:ln>
        </p:spPr>
      </p:pic>
      <p:cxnSp>
        <p:nvCxnSpPr>
          <p:cNvPr id="1139" name="Google Shape;1139;p115"/>
          <p:cNvCxnSpPr>
            <a:stCxn id="1137" idx="3"/>
            <a:endCxn id="1138" idx="1"/>
          </p:cNvCxnSpPr>
          <p:nvPr/>
        </p:nvCxnSpPr>
        <p:spPr>
          <a:xfrm>
            <a:off x="4326172" y="2936508"/>
            <a:ext cx="394500" cy="0"/>
          </a:xfrm>
          <a:prstGeom prst="straightConnector1">
            <a:avLst/>
          </a:prstGeom>
          <a:noFill/>
          <a:ln cap="flat" cmpd="sng" w="38100">
            <a:solidFill>
              <a:srgbClr val="FF0000"/>
            </a:solidFill>
            <a:prstDash val="solid"/>
            <a:round/>
            <a:headEnd len="med" w="med" type="none"/>
            <a:tailEnd len="med" w="med" type="triangle"/>
          </a:ln>
        </p:spPr>
      </p:cxnSp>
      <p:sp>
        <p:nvSpPr>
          <p:cNvPr id="1140" name="Google Shape;1140;p115"/>
          <p:cNvSpPr txBox="1"/>
          <p:nvPr/>
        </p:nvSpPr>
        <p:spPr>
          <a:xfrm>
            <a:off x="621650" y="4625450"/>
            <a:ext cx="2627400" cy="431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Roboto"/>
                <a:ea typeface="Roboto"/>
                <a:cs typeface="Roboto"/>
                <a:sym typeface="Roboto"/>
              </a:rPr>
              <a:t>Old 2 stage gearbox design</a:t>
            </a:r>
            <a:endParaRPr>
              <a:latin typeface="Roboto"/>
              <a:ea typeface="Roboto"/>
              <a:cs typeface="Roboto"/>
              <a:sym typeface="Roboto"/>
            </a:endParaRPr>
          </a:p>
        </p:txBody>
      </p:sp>
      <p:sp>
        <p:nvSpPr>
          <p:cNvPr id="1141" name="Google Shape;1141;p115"/>
          <p:cNvSpPr txBox="1"/>
          <p:nvPr/>
        </p:nvSpPr>
        <p:spPr>
          <a:xfrm>
            <a:off x="5269300" y="4521850"/>
            <a:ext cx="2790000" cy="3936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latin typeface="Roboto"/>
                <a:ea typeface="Roboto"/>
                <a:cs typeface="Roboto"/>
                <a:sym typeface="Roboto"/>
              </a:rPr>
              <a:t>New chain and sprocket system</a:t>
            </a:r>
            <a:endParaRPr>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Gear Reduction Decision Matrix</a:t>
            </a:r>
            <a:endParaRPr/>
          </a:p>
        </p:txBody>
      </p:sp>
      <p:graphicFrame>
        <p:nvGraphicFramePr>
          <p:cNvPr id="1147" name="Google Shape;1147;p116"/>
          <p:cNvGraphicFramePr/>
          <p:nvPr/>
        </p:nvGraphicFramePr>
        <p:xfrm>
          <a:off x="2047725" y="2745500"/>
          <a:ext cx="3000000" cy="3000000"/>
        </p:xfrm>
        <a:graphic>
          <a:graphicData uri="http://schemas.openxmlformats.org/drawingml/2006/table">
            <a:tbl>
              <a:tblPr>
                <a:noFill/>
                <a:tableStyleId>{0368ED8D-511D-4E32-9B09-FD020FBC666D}</a:tableStyleId>
              </a:tblPr>
              <a:tblGrid>
                <a:gridCol w="1640075"/>
                <a:gridCol w="1316200"/>
                <a:gridCol w="1379250"/>
                <a:gridCol w="713075"/>
              </a:tblGrid>
              <a:tr h="2847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Sprocket and Chain</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Gearbox</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Weight</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4025">
                <a:tc>
                  <a:txBody>
                    <a:bodyPr/>
                    <a:lstStyle/>
                    <a:p>
                      <a:pPr indent="0" lvl="0" marL="0" rtl="0" algn="l">
                        <a:lnSpc>
                          <a:spcPct val="115000"/>
                        </a:lnSpc>
                        <a:spcBef>
                          <a:spcPts val="0"/>
                        </a:spcBef>
                        <a:spcAft>
                          <a:spcPts val="0"/>
                        </a:spcAft>
                        <a:buNone/>
                      </a:pPr>
                      <a:r>
                        <a:rPr b="1" lang="en" sz="1000"/>
                        <a:t>Cost</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333333"/>
                          </a:solidFill>
                        </a:rPr>
                        <a:t>9</a:t>
                      </a:r>
                      <a:endParaRPr sz="10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333333"/>
                          </a:solidFill>
                        </a:rPr>
                        <a:t>6</a:t>
                      </a:r>
                      <a:endParaRPr sz="10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i="1" lang="en" sz="1000">
                          <a:solidFill>
                            <a:srgbClr val="333333"/>
                          </a:solidFill>
                        </a:rPr>
                        <a:t>1</a:t>
                      </a:r>
                      <a:endParaRPr i="1" sz="10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4025">
                <a:tc>
                  <a:txBody>
                    <a:bodyPr/>
                    <a:lstStyle/>
                    <a:p>
                      <a:pPr indent="0" lvl="0" marL="0" rtl="0" algn="l">
                        <a:lnSpc>
                          <a:spcPct val="115000"/>
                        </a:lnSpc>
                        <a:spcBef>
                          <a:spcPts val="0"/>
                        </a:spcBef>
                        <a:spcAft>
                          <a:spcPts val="0"/>
                        </a:spcAft>
                        <a:buNone/>
                      </a:pPr>
                      <a:r>
                        <a:rPr b="1" lang="en" sz="1000"/>
                        <a:t>Reliability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3100">
                <a:tc>
                  <a:txBody>
                    <a:bodyPr/>
                    <a:lstStyle/>
                    <a:p>
                      <a:pPr indent="0" lvl="0" marL="0" rtl="0" algn="l">
                        <a:lnSpc>
                          <a:spcPct val="115000"/>
                        </a:lnSpc>
                        <a:spcBef>
                          <a:spcPts val="0"/>
                        </a:spcBef>
                        <a:spcAft>
                          <a:spcPts val="0"/>
                        </a:spcAft>
                        <a:buNone/>
                      </a:pPr>
                      <a:r>
                        <a:rPr b="1" lang="en" sz="1000"/>
                        <a:t>Manufacturability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333333"/>
                          </a:solidFill>
                        </a:rPr>
                        <a:t>8</a:t>
                      </a:r>
                      <a:endParaRPr sz="10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333333"/>
                          </a:solidFill>
                        </a:rPr>
                        <a:t>9</a:t>
                      </a:r>
                      <a:endParaRPr sz="10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i="1" lang="en" sz="1000">
                          <a:solidFill>
                            <a:srgbClr val="333333"/>
                          </a:solidFill>
                        </a:rPr>
                        <a:t>0.8</a:t>
                      </a:r>
                      <a:endParaRPr i="1" sz="10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4025">
                <a:tc>
                  <a:txBody>
                    <a:bodyPr/>
                    <a:lstStyle/>
                    <a:p>
                      <a:pPr indent="0" lvl="0" marL="0" rtl="0" algn="l">
                        <a:lnSpc>
                          <a:spcPct val="115000"/>
                        </a:lnSpc>
                        <a:spcBef>
                          <a:spcPts val="0"/>
                        </a:spcBef>
                        <a:spcAft>
                          <a:spcPts val="0"/>
                        </a:spcAft>
                        <a:buNone/>
                      </a:pPr>
                      <a:r>
                        <a:rPr b="1" lang="en" sz="1000"/>
                        <a:t>Adaptability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 sz="1000"/>
                        <a:t>0.7</a:t>
                      </a:r>
                      <a:endParaRPr i="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4025">
                <a:tc>
                  <a:txBody>
                    <a:bodyPr/>
                    <a:lstStyle/>
                    <a:p>
                      <a:pPr indent="0" lvl="0" marL="0" rtl="0" algn="l">
                        <a:lnSpc>
                          <a:spcPct val="115000"/>
                        </a:lnSpc>
                        <a:spcBef>
                          <a:spcPts val="0"/>
                        </a:spcBef>
                        <a:spcAft>
                          <a:spcPts val="0"/>
                        </a:spcAft>
                        <a:buNone/>
                      </a:pPr>
                      <a:r>
                        <a:rPr b="1" lang="en" sz="1000"/>
                        <a:t>Weight</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 sz="1000"/>
                        <a:t>0.8</a:t>
                      </a:r>
                      <a:endParaRPr i="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2900">
                <a:tc>
                  <a:txBody>
                    <a:bodyPr/>
                    <a:lstStyle/>
                    <a:p>
                      <a:pPr indent="0" lvl="0" marL="0" rtl="0" algn="l">
                        <a:lnSpc>
                          <a:spcPct val="115000"/>
                        </a:lnSpc>
                        <a:spcBef>
                          <a:spcPts val="0"/>
                        </a:spcBef>
                        <a:spcAft>
                          <a:spcPts val="0"/>
                        </a:spcAft>
                        <a:buNone/>
                      </a:pPr>
                      <a:r>
                        <a:rPr b="1" lang="en" sz="1000"/>
                        <a:t>Weighted Total</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32.9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148" name="Google Shape;1148;p116"/>
          <p:cNvSpPr txBox="1"/>
          <p:nvPr/>
        </p:nvSpPr>
        <p:spPr>
          <a:xfrm>
            <a:off x="311750" y="1563900"/>
            <a:ext cx="8520600" cy="108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Had the option to choose between a Chain and Sprocket and a Gearbox design for use as a gear reduction</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Main parameters to design for were cost, weight, and manufacturability</a:t>
            </a:r>
            <a:endParaRPr sz="1800">
              <a:latin typeface="Roboto"/>
              <a:ea typeface="Roboto"/>
              <a:cs typeface="Roboto"/>
              <a:sym typeface="Roboto"/>
            </a:endParaRPr>
          </a:p>
        </p:txBody>
      </p:sp>
      <p:sp>
        <p:nvSpPr>
          <p:cNvPr id="1149" name="Google Shape;1149;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0" name="Google Shape;1150;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Equivalence of chains and gears</a:t>
            </a:r>
            <a:endParaRPr/>
          </a:p>
        </p:txBody>
      </p:sp>
      <p:pic>
        <p:nvPicPr>
          <p:cNvPr id="1156" name="Google Shape;1156;p117"/>
          <p:cNvPicPr preferRelativeResize="0"/>
          <p:nvPr/>
        </p:nvPicPr>
        <p:blipFill rotWithShape="1">
          <a:blip r:embed="rId3">
            <a:alphaModFix/>
          </a:blip>
          <a:srcRect b="0" l="0" r="0" t="22263"/>
          <a:stretch/>
        </p:blipFill>
        <p:spPr>
          <a:xfrm>
            <a:off x="1666875" y="2249325"/>
            <a:ext cx="5810250" cy="1858500"/>
          </a:xfrm>
          <a:prstGeom prst="rect">
            <a:avLst/>
          </a:prstGeom>
          <a:noFill/>
          <a:ln>
            <a:noFill/>
          </a:ln>
        </p:spPr>
      </p:pic>
      <p:sp>
        <p:nvSpPr>
          <p:cNvPr id="1157" name="Google Shape;1157;p117"/>
          <p:cNvSpPr txBox="1"/>
          <p:nvPr/>
        </p:nvSpPr>
        <p:spPr>
          <a:xfrm>
            <a:off x="736975" y="1450925"/>
            <a:ext cx="7861200" cy="936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Roboto"/>
                <a:ea typeface="Roboto"/>
                <a:cs typeface="Roboto"/>
                <a:sym typeface="Roboto"/>
              </a:rPr>
              <a:t>In terms of calculating torque and angular velocity, it is equivalent to gears mating</a:t>
            </a:r>
            <a:endParaRPr>
              <a:latin typeface="Roboto"/>
              <a:ea typeface="Roboto"/>
              <a:cs typeface="Roboto"/>
              <a:sym typeface="Roboto"/>
            </a:endParaRPr>
          </a:p>
        </p:txBody>
      </p:sp>
      <p:sp>
        <p:nvSpPr>
          <p:cNvPr id="1158" name="Google Shape;1158;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9" name="Google Shape;1159;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Torque needed for an incline</a:t>
            </a:r>
            <a:endParaRPr/>
          </a:p>
        </p:txBody>
      </p:sp>
      <p:sp>
        <p:nvSpPr>
          <p:cNvPr id="1165" name="Google Shape;1165;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66" name="Google Shape;1166;p118"/>
          <p:cNvPicPr preferRelativeResize="0"/>
          <p:nvPr/>
        </p:nvPicPr>
        <p:blipFill>
          <a:blip r:embed="rId3">
            <a:alphaModFix/>
          </a:blip>
          <a:stretch>
            <a:fillRect/>
          </a:stretch>
        </p:blipFill>
        <p:spPr>
          <a:xfrm>
            <a:off x="359625" y="1291825"/>
            <a:ext cx="3857402" cy="3714074"/>
          </a:xfrm>
          <a:prstGeom prst="rect">
            <a:avLst/>
          </a:prstGeom>
          <a:noFill/>
          <a:ln>
            <a:noFill/>
          </a:ln>
        </p:spPr>
      </p:pic>
      <p:pic>
        <p:nvPicPr>
          <p:cNvPr id="1167" name="Google Shape;1167;p118"/>
          <p:cNvPicPr preferRelativeResize="0"/>
          <p:nvPr/>
        </p:nvPicPr>
        <p:blipFill>
          <a:blip r:embed="rId4">
            <a:alphaModFix/>
          </a:blip>
          <a:stretch>
            <a:fillRect/>
          </a:stretch>
        </p:blipFill>
        <p:spPr>
          <a:xfrm>
            <a:off x="4535000" y="1291813"/>
            <a:ext cx="4358824" cy="3515896"/>
          </a:xfrm>
          <a:prstGeom prst="rect">
            <a:avLst/>
          </a:prstGeom>
          <a:noFill/>
          <a:ln>
            <a:noFill/>
          </a:ln>
        </p:spPr>
      </p:pic>
      <p:sp>
        <p:nvSpPr>
          <p:cNvPr id="1168" name="Google Shape;1168;p118"/>
          <p:cNvSpPr txBox="1"/>
          <p:nvPr/>
        </p:nvSpPr>
        <p:spPr>
          <a:xfrm>
            <a:off x="5261900" y="4758675"/>
            <a:ext cx="2960400" cy="3477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en">
                <a:latin typeface="Roboto"/>
                <a:ea typeface="Roboto"/>
                <a:cs typeface="Roboto"/>
                <a:sym typeface="Roboto"/>
              </a:rPr>
              <a:t>Free body diagram of vehicle on a slope</a:t>
            </a:r>
            <a:endParaRPr>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Gear Reduction Constraints</a:t>
            </a:r>
            <a:endParaRPr/>
          </a:p>
        </p:txBody>
      </p:sp>
      <p:sp>
        <p:nvSpPr>
          <p:cNvPr id="1174" name="Google Shape;1174;p119"/>
          <p:cNvSpPr txBox="1"/>
          <p:nvPr/>
        </p:nvSpPr>
        <p:spPr>
          <a:xfrm>
            <a:off x="381750" y="1597300"/>
            <a:ext cx="5066400" cy="3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Given a maximum gear ratio of 3:1 on the CVT and a 3:1 gear ratio on the two differentials, a target gear ratio was found. From the previous slide, the torque needed was derived.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Target Output Torque = 487 ft-lbs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Output Torque = Gear Ratio x Input Torque</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Input Torque (from Engine) = 14.5 ft-lbs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Target Overall Gear Ratio = 487/14.5 = </a:t>
            </a:r>
            <a:r>
              <a:rPr b="1" lang="en">
                <a:latin typeface="Roboto"/>
                <a:ea typeface="Roboto"/>
                <a:cs typeface="Roboto"/>
                <a:sym typeface="Roboto"/>
              </a:rPr>
              <a:t>33.6</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Target Gearbox Ratio =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Overall Gear Ratio/Combined Known Gear Ratios =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33.6/(3 * 3) = </a:t>
            </a:r>
            <a:r>
              <a:rPr b="1" lang="en">
                <a:latin typeface="Roboto"/>
                <a:ea typeface="Roboto"/>
                <a:cs typeface="Roboto"/>
                <a:sym typeface="Roboto"/>
              </a:rPr>
              <a:t>3.73</a:t>
            </a:r>
            <a:endParaRPr b="1">
              <a:latin typeface="Roboto"/>
              <a:ea typeface="Roboto"/>
              <a:cs typeface="Roboto"/>
              <a:sym typeface="Roboto"/>
            </a:endParaRPr>
          </a:p>
        </p:txBody>
      </p:sp>
      <p:pic>
        <p:nvPicPr>
          <p:cNvPr id="1175" name="Google Shape;1175;p119"/>
          <p:cNvPicPr preferRelativeResize="0"/>
          <p:nvPr/>
        </p:nvPicPr>
        <p:blipFill>
          <a:blip r:embed="rId3">
            <a:alphaModFix/>
          </a:blip>
          <a:stretch>
            <a:fillRect/>
          </a:stretch>
        </p:blipFill>
        <p:spPr>
          <a:xfrm>
            <a:off x="5275350" y="1932875"/>
            <a:ext cx="3640475" cy="2730350"/>
          </a:xfrm>
          <a:prstGeom prst="rect">
            <a:avLst/>
          </a:prstGeom>
          <a:noFill/>
          <a:ln>
            <a:noFill/>
          </a:ln>
        </p:spPr>
      </p:pic>
      <p:sp>
        <p:nvSpPr>
          <p:cNvPr id="1176" name="Google Shape;1176;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7" name="Google Shape;1177;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Gear Reduction Calculations</a:t>
            </a:r>
            <a:endParaRPr/>
          </a:p>
        </p:txBody>
      </p:sp>
      <p:pic>
        <p:nvPicPr>
          <p:cNvPr id="1183" name="Google Shape;1183;p120"/>
          <p:cNvPicPr preferRelativeResize="0"/>
          <p:nvPr/>
        </p:nvPicPr>
        <p:blipFill>
          <a:blip r:embed="rId3">
            <a:alphaModFix/>
          </a:blip>
          <a:stretch>
            <a:fillRect/>
          </a:stretch>
        </p:blipFill>
        <p:spPr>
          <a:xfrm>
            <a:off x="4099875" y="1357725"/>
            <a:ext cx="4732452" cy="3714076"/>
          </a:xfrm>
          <a:prstGeom prst="rect">
            <a:avLst/>
          </a:prstGeom>
          <a:noFill/>
          <a:ln>
            <a:noFill/>
          </a:ln>
        </p:spPr>
      </p:pic>
      <p:sp>
        <p:nvSpPr>
          <p:cNvPr id="1184" name="Google Shape;1184;p120"/>
          <p:cNvSpPr txBox="1"/>
          <p:nvPr/>
        </p:nvSpPr>
        <p:spPr>
          <a:xfrm>
            <a:off x="311725" y="1547075"/>
            <a:ext cx="3586200" cy="33051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Iterated multiple times with number of teeth to obtain target gear ratio of 3.73</a:t>
            </a:r>
            <a:endParaRPr sz="1600">
              <a:latin typeface="Roboto"/>
              <a:ea typeface="Roboto"/>
              <a:cs typeface="Roboto"/>
              <a:sym typeface="Roboto"/>
            </a:endParaRPr>
          </a:p>
        </p:txBody>
      </p:sp>
      <p:sp>
        <p:nvSpPr>
          <p:cNvPr id="1185" name="Google Shape;1185;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Chain and Sprocket Selection</a:t>
            </a:r>
            <a:endParaRPr/>
          </a:p>
        </p:txBody>
      </p:sp>
      <p:sp>
        <p:nvSpPr>
          <p:cNvPr id="1191" name="Google Shape;1191;p121"/>
          <p:cNvSpPr txBox="1"/>
          <p:nvPr/>
        </p:nvSpPr>
        <p:spPr>
          <a:xfrm>
            <a:off x="311725" y="1490125"/>
            <a:ext cx="4854300" cy="25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maximum torque the chain and sprocket system would see in the drivetrain was used as a reference (164 ft-lbs)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Chains were the main determining factor and sprockets did not have maximum torque data</a:t>
            </a:r>
            <a:endParaRPr sz="18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Working Load = Max Torque/Max Sprocket Radius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164 ft-lbs/0.22 ft = 748.3 lbs → RS 40 was selected</a:t>
            </a:r>
            <a:endParaRPr sz="1600">
              <a:latin typeface="Roboto"/>
              <a:ea typeface="Roboto"/>
              <a:cs typeface="Roboto"/>
              <a:sym typeface="Roboto"/>
            </a:endParaRPr>
          </a:p>
        </p:txBody>
      </p:sp>
      <p:graphicFrame>
        <p:nvGraphicFramePr>
          <p:cNvPr id="1192" name="Google Shape;1192;p121"/>
          <p:cNvGraphicFramePr/>
          <p:nvPr/>
        </p:nvGraphicFramePr>
        <p:xfrm>
          <a:off x="5233725" y="2031525"/>
          <a:ext cx="3000000" cy="3000000"/>
        </p:xfrm>
        <a:graphic>
          <a:graphicData uri="http://schemas.openxmlformats.org/drawingml/2006/table">
            <a:tbl>
              <a:tblPr>
                <a:noFill/>
                <a:tableStyleId>{0368ED8D-511D-4E32-9B09-FD020FBC666D}</a:tableStyleId>
              </a:tblPr>
              <a:tblGrid>
                <a:gridCol w="952500"/>
                <a:gridCol w="1176575"/>
                <a:gridCol w="1679700"/>
              </a:tblGrid>
              <a:tr h="209550">
                <a:tc>
                  <a:txBody>
                    <a:bodyPr/>
                    <a:lstStyle/>
                    <a:p>
                      <a:pPr indent="0" lvl="0" marL="0" rtl="0" algn="ctr">
                        <a:lnSpc>
                          <a:spcPct val="115000"/>
                        </a:lnSpc>
                        <a:spcBef>
                          <a:spcPts val="0"/>
                        </a:spcBef>
                        <a:spcAft>
                          <a:spcPts val="0"/>
                        </a:spcAft>
                        <a:buNone/>
                      </a:pPr>
                      <a:r>
                        <a:rPr b="1" lang="en" sz="1200">
                          <a:solidFill>
                            <a:srgbClr val="333333"/>
                          </a:solidFill>
                          <a:latin typeface="Roboto"/>
                          <a:ea typeface="Roboto"/>
                          <a:cs typeface="Roboto"/>
                          <a:sym typeface="Roboto"/>
                        </a:rPr>
                        <a:t>Chain Size</a:t>
                      </a:r>
                      <a:endParaRPr b="1"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200">
                          <a:solidFill>
                            <a:srgbClr val="333333"/>
                          </a:solidFill>
                          <a:latin typeface="Roboto"/>
                          <a:ea typeface="Roboto"/>
                          <a:cs typeface="Roboto"/>
                          <a:sym typeface="Roboto"/>
                        </a:rPr>
                        <a:t>Weight (Per Ft)</a:t>
                      </a:r>
                      <a:endParaRPr b="1"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200">
                          <a:solidFill>
                            <a:srgbClr val="333333"/>
                          </a:solidFill>
                          <a:latin typeface="Roboto"/>
                          <a:ea typeface="Roboto"/>
                          <a:cs typeface="Roboto"/>
                          <a:sym typeface="Roboto"/>
                        </a:rPr>
                        <a:t>Working Load (lbs)</a:t>
                      </a:r>
                      <a:endParaRPr b="1"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b="1" i="1" lang="en" sz="1200">
                          <a:latin typeface="Roboto"/>
                          <a:ea typeface="Roboto"/>
                          <a:cs typeface="Roboto"/>
                          <a:sym typeface="Roboto"/>
                        </a:rPr>
                        <a:t>RS 25</a:t>
                      </a:r>
                      <a:endParaRPr b="1" i="1" sz="12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0.09 LBS</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140</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b="1" i="1" lang="en" sz="1200">
                          <a:latin typeface="Roboto"/>
                          <a:ea typeface="Roboto"/>
                          <a:cs typeface="Roboto"/>
                          <a:sym typeface="Roboto"/>
                        </a:rPr>
                        <a:t>RS 35</a:t>
                      </a:r>
                      <a:endParaRPr b="1" i="1" sz="12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0.22 LBS</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480</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b="1" i="1" lang="en" sz="1200">
                          <a:latin typeface="Roboto"/>
                          <a:ea typeface="Roboto"/>
                          <a:cs typeface="Roboto"/>
                          <a:sym typeface="Roboto"/>
                        </a:rPr>
                        <a:t>RS 41</a:t>
                      </a:r>
                      <a:endParaRPr b="1" i="1" sz="12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0.42 LBS</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500</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b="1" i="1" lang="en" sz="1200">
                          <a:latin typeface="Roboto"/>
                          <a:ea typeface="Roboto"/>
                          <a:cs typeface="Roboto"/>
                          <a:sym typeface="Roboto"/>
                        </a:rPr>
                        <a:t>RS 40</a:t>
                      </a:r>
                      <a:endParaRPr b="1" i="1" sz="12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0.28 LBS</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810</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b="1" i="1" lang="en" sz="1200">
                          <a:latin typeface="Roboto"/>
                          <a:ea typeface="Roboto"/>
                          <a:cs typeface="Roboto"/>
                          <a:sym typeface="Roboto"/>
                        </a:rPr>
                        <a:t>RS 50</a:t>
                      </a:r>
                      <a:endParaRPr b="1" i="1" sz="12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0.68 LBS</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1430</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b="1" i="1" lang="en" sz="1200">
                          <a:latin typeface="Roboto"/>
                          <a:ea typeface="Roboto"/>
                          <a:cs typeface="Roboto"/>
                          <a:sym typeface="Roboto"/>
                        </a:rPr>
                        <a:t>RS 60</a:t>
                      </a:r>
                      <a:endParaRPr b="1" i="1" sz="12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0.97 LBS</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200">
                          <a:solidFill>
                            <a:srgbClr val="333333"/>
                          </a:solidFill>
                          <a:latin typeface="Roboto"/>
                          <a:ea typeface="Roboto"/>
                          <a:cs typeface="Roboto"/>
                          <a:sym typeface="Roboto"/>
                        </a:rPr>
                        <a:t>1980</a:t>
                      </a:r>
                      <a:endParaRPr sz="1200">
                        <a:solidFill>
                          <a:srgbClr val="333333"/>
                        </a:solidFill>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1193" name="Google Shape;1193;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4" name="Google Shape;1194;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Mounting Points</a:t>
            </a:r>
            <a:endParaRPr/>
          </a:p>
        </p:txBody>
      </p:sp>
      <p:pic>
        <p:nvPicPr>
          <p:cNvPr id="1200" name="Google Shape;1200;p122"/>
          <p:cNvPicPr preferRelativeResize="0"/>
          <p:nvPr/>
        </p:nvPicPr>
        <p:blipFill>
          <a:blip r:embed="rId3">
            <a:alphaModFix/>
          </a:blip>
          <a:stretch>
            <a:fillRect/>
          </a:stretch>
        </p:blipFill>
        <p:spPr>
          <a:xfrm>
            <a:off x="4447187" y="1344900"/>
            <a:ext cx="3867076" cy="3240325"/>
          </a:xfrm>
          <a:prstGeom prst="rect">
            <a:avLst/>
          </a:prstGeom>
          <a:noFill/>
          <a:ln>
            <a:noFill/>
          </a:ln>
        </p:spPr>
      </p:pic>
      <p:sp>
        <p:nvSpPr>
          <p:cNvPr id="1201" name="Google Shape;1201;p122"/>
          <p:cNvSpPr txBox="1"/>
          <p:nvPr/>
        </p:nvSpPr>
        <p:spPr>
          <a:xfrm>
            <a:off x="251425" y="1590500"/>
            <a:ext cx="4085400" cy="2994600"/>
          </a:xfrm>
          <a:prstGeom prst="rect">
            <a:avLst/>
          </a:prstGeom>
          <a:noFill/>
          <a:ln>
            <a:noFill/>
          </a:ln>
        </p:spPr>
        <p:txBody>
          <a:bodyPr anchorCtr="0" anchor="ctr" bIns="91425" lIns="91425" spcFirstLastPara="1" rIns="91425" wrap="square" tIns="91425">
            <a:normAutofit/>
          </a:bodyPr>
          <a:lstStyle/>
          <a:p>
            <a:pPr indent="0" lvl="0" marL="457200" rtl="0" algn="l">
              <a:spcBef>
                <a:spcPts val="0"/>
              </a:spcBef>
              <a:spcAft>
                <a:spcPts val="0"/>
              </a:spcAft>
              <a:buNone/>
            </a:pPr>
            <a:r>
              <a:rPr lang="en">
                <a:latin typeface="Roboto"/>
                <a:ea typeface="Roboto"/>
                <a:cs typeface="Roboto"/>
                <a:sym typeface="Roboto"/>
              </a:rPr>
              <a:t>Due to a new powertrain setup, new mounting points needed to be created.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202" name="Google Shape;1202;p122"/>
          <p:cNvSpPr/>
          <p:nvPr/>
        </p:nvSpPr>
        <p:spPr>
          <a:xfrm>
            <a:off x="6317075" y="2536650"/>
            <a:ext cx="245700" cy="18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22"/>
          <p:cNvSpPr/>
          <p:nvPr/>
        </p:nvSpPr>
        <p:spPr>
          <a:xfrm>
            <a:off x="6317075" y="3323300"/>
            <a:ext cx="245700" cy="18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22"/>
          <p:cNvSpPr/>
          <p:nvPr/>
        </p:nvSpPr>
        <p:spPr>
          <a:xfrm>
            <a:off x="6174550" y="3876200"/>
            <a:ext cx="245700" cy="18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22"/>
          <p:cNvSpPr/>
          <p:nvPr/>
        </p:nvSpPr>
        <p:spPr>
          <a:xfrm>
            <a:off x="5493550" y="2318388"/>
            <a:ext cx="926700" cy="50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7" name="Google Shape;1207;p122"/>
          <p:cNvSpPr txBox="1"/>
          <p:nvPr/>
        </p:nvSpPr>
        <p:spPr>
          <a:xfrm>
            <a:off x="4906675" y="4507050"/>
            <a:ext cx="3300600" cy="393600"/>
          </a:xfrm>
          <a:prstGeom prst="rect">
            <a:avLst/>
          </a:prstGeom>
          <a:noFill/>
          <a:ln>
            <a:noFill/>
          </a:ln>
        </p:spPr>
        <p:txBody>
          <a:bodyPr anchorCtr="0" anchor="t" bIns="91425" lIns="91425" spcFirstLastPara="1" rIns="91425" wrap="square" tIns="91425">
            <a:normAutofit fontScale="77500"/>
          </a:bodyPr>
          <a:lstStyle/>
          <a:p>
            <a:pPr indent="0" lvl="0" marL="0" rtl="0" algn="ctr">
              <a:spcBef>
                <a:spcPts val="0"/>
              </a:spcBef>
              <a:spcAft>
                <a:spcPts val="0"/>
              </a:spcAft>
              <a:buNone/>
            </a:pPr>
            <a:r>
              <a:rPr lang="en">
                <a:latin typeface="Roboto"/>
                <a:ea typeface="Roboto"/>
                <a:cs typeface="Roboto"/>
                <a:sym typeface="Roboto"/>
              </a:rPr>
              <a:t>BAJA with free floating powertrain components</a:t>
            </a:r>
            <a:endParaRPr>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a:t>
            </a:r>
            <a:r>
              <a:rPr lang="en"/>
              <a:t> mounting points</a:t>
            </a:r>
            <a:endParaRPr/>
          </a:p>
        </p:txBody>
      </p:sp>
      <p:pic>
        <p:nvPicPr>
          <p:cNvPr id="1213" name="Google Shape;1213;p123"/>
          <p:cNvPicPr preferRelativeResize="0"/>
          <p:nvPr/>
        </p:nvPicPr>
        <p:blipFill>
          <a:blip r:embed="rId3">
            <a:alphaModFix/>
          </a:blip>
          <a:stretch>
            <a:fillRect/>
          </a:stretch>
        </p:blipFill>
        <p:spPr>
          <a:xfrm>
            <a:off x="529400" y="1702387"/>
            <a:ext cx="3852150" cy="3301299"/>
          </a:xfrm>
          <a:prstGeom prst="rect">
            <a:avLst/>
          </a:prstGeom>
          <a:noFill/>
          <a:ln>
            <a:noFill/>
          </a:ln>
        </p:spPr>
      </p:pic>
      <p:pic>
        <p:nvPicPr>
          <p:cNvPr id="1214" name="Google Shape;1214;p123"/>
          <p:cNvPicPr preferRelativeResize="0"/>
          <p:nvPr/>
        </p:nvPicPr>
        <p:blipFill>
          <a:blip r:embed="rId4">
            <a:alphaModFix/>
          </a:blip>
          <a:stretch>
            <a:fillRect/>
          </a:stretch>
        </p:blipFill>
        <p:spPr>
          <a:xfrm>
            <a:off x="4572001" y="1720063"/>
            <a:ext cx="3709990" cy="3265926"/>
          </a:xfrm>
          <a:prstGeom prst="rect">
            <a:avLst/>
          </a:prstGeom>
          <a:noFill/>
          <a:ln>
            <a:noFill/>
          </a:ln>
        </p:spPr>
      </p:pic>
      <p:sp>
        <p:nvSpPr>
          <p:cNvPr id="1215" name="Google Shape;1215;p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6" name="Google Shape;1216;p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7" name="Google Shape;1217;p123"/>
          <p:cNvSpPr txBox="1"/>
          <p:nvPr/>
        </p:nvSpPr>
        <p:spPr>
          <a:xfrm>
            <a:off x="599450" y="1354325"/>
            <a:ext cx="7644900" cy="3936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latin typeface="Roboto"/>
                <a:ea typeface="Roboto"/>
                <a:cs typeface="Roboto"/>
                <a:sym typeface="Roboto"/>
              </a:rPr>
              <a:t>Old mounting point setup. Bends are a bit awkward in these.</a:t>
            </a:r>
            <a:endParaRPr>
              <a:latin typeface="Roboto"/>
              <a:ea typeface="Roboto"/>
              <a:cs typeface="Roboto"/>
              <a:sym typeface="Roboto"/>
            </a:endParaRPr>
          </a:p>
        </p:txBody>
      </p:sp>
      <p:sp>
        <p:nvSpPr>
          <p:cNvPr id="1218" name="Google Shape;1218;p123"/>
          <p:cNvSpPr txBox="1"/>
          <p:nvPr/>
        </p:nvSpPr>
        <p:spPr>
          <a:xfrm>
            <a:off x="873275" y="4832675"/>
            <a:ext cx="6838200" cy="3108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latin typeface="Roboto"/>
                <a:ea typeface="Roboto"/>
                <a:cs typeface="Roboto"/>
                <a:sym typeface="Roboto"/>
              </a:rPr>
              <a:t>Views of previous mounting points</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